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16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27264C6-1DDC-49D2-8851-03879385651E}"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202428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7264C6-1DDC-49D2-8851-03879385651E}"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89155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7264C6-1DDC-49D2-8851-03879385651E}"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112619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27264C6-1DDC-49D2-8851-03879385651E}"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047524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27264C6-1DDC-49D2-8851-03879385651E}"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3400179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27264C6-1DDC-49D2-8851-03879385651E}"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570250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7264C6-1DDC-49D2-8851-03879385651E}"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127927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7264C6-1DDC-49D2-8851-03879385651E}"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518872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7264C6-1DDC-49D2-8851-03879385651E}"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1447105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7264C6-1DDC-49D2-8851-03879385651E}"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393218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7264C6-1DDC-49D2-8851-03879385651E}"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CEA38-DCC0-4BED-A789-56A80E6A217D}" type="slidenum">
              <a:rPr lang="en-GB" smtClean="0"/>
              <a:t>‹#›</a:t>
            </a:fld>
            <a:endParaRPr lang="en-GB"/>
          </a:p>
        </p:txBody>
      </p:sp>
    </p:spTree>
    <p:extLst>
      <p:ext uri="{BB962C8B-B14F-4D97-AF65-F5344CB8AC3E}">
        <p14:creationId xmlns:p14="http://schemas.microsoft.com/office/powerpoint/2010/main" val="3383669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7264C6-1DDC-49D2-8851-03879385651E}" type="datetimeFigureOut">
              <a:rPr lang="en-GB" smtClean="0"/>
              <a:t>24/05/2024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ACEA38-DCC0-4BED-A789-56A80E6A217D}" type="slidenum">
              <a:rPr lang="en-GB" smtClean="0"/>
              <a:t>‹#›</a:t>
            </a:fld>
            <a:endParaRPr lang="en-GB"/>
          </a:p>
        </p:txBody>
      </p:sp>
    </p:spTree>
    <p:extLst>
      <p:ext uri="{BB962C8B-B14F-4D97-AF65-F5344CB8AC3E}">
        <p14:creationId xmlns:p14="http://schemas.microsoft.com/office/powerpoint/2010/main" val="4021547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8.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hyperlink" Target="https://www.topmarks.co.uk/maths-games/daily10"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6.xml.rels><?xml version="1.0" encoding="UTF-8" standalone="yes"?>
<Relationships xmlns="http://schemas.openxmlformats.org/package/2006/relationships"><Relationship Id="rId8" Type="http://schemas.openxmlformats.org/officeDocument/2006/relationships/hyperlink" Target="http://nrich.maths.org/1151" TargetMode="External"/><Relationship Id="rId3" Type="http://schemas.openxmlformats.org/officeDocument/2006/relationships/image" Target="../media/image38.png"/><Relationship Id="rId7"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7.png"/></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92304" y="130744"/>
            <a:ext cx="3087833" cy="369332"/>
          </a:xfrm>
          <a:prstGeom prst="rect">
            <a:avLst/>
          </a:prstGeom>
        </p:spPr>
        <p:txBody>
          <a:bodyPr wrap="none">
            <a:spAutoFit/>
          </a:bodyPr>
          <a:lstStyle/>
          <a:p>
            <a:r>
              <a:rPr lang="en-US" dirty="0">
                <a:solidFill>
                  <a:prstClr val="black"/>
                </a:solidFill>
                <a:latin typeface="Sassoon Primary Std" panose="020B0503020103030203" pitchFamily="34" charset="0"/>
              </a:rPr>
              <a:t>Key Instant Recall Facts  - </a:t>
            </a:r>
            <a:r>
              <a:rPr lang="en-US" dirty="0" smtClean="0">
                <a:solidFill>
                  <a:prstClr val="black"/>
                </a:solidFill>
                <a:latin typeface="Sassoon Primary Std" panose="020B0503020103030203" pitchFamily="34" charset="0"/>
              </a:rPr>
              <a:t>EYFS</a:t>
            </a:r>
            <a:endParaRPr lang="en-GB" dirty="0">
              <a:solidFill>
                <a:prstClr val="black"/>
              </a:solidFill>
              <a:latin typeface="Sassoon Primary Std" panose="020B0503020103030203" pitchFamily="34" charset="0"/>
            </a:endParaRPr>
          </a:p>
        </p:txBody>
      </p:sp>
      <p:pic>
        <p:nvPicPr>
          <p:cNvPr id="3" name="Picture 2"/>
          <p:cNvPicPr>
            <a:picLocks noChangeAspect="1"/>
          </p:cNvPicPr>
          <p:nvPr/>
        </p:nvPicPr>
        <p:blipFill>
          <a:blip r:embed="rId2"/>
          <a:stretch>
            <a:fillRect/>
          </a:stretch>
        </p:blipFill>
        <p:spPr>
          <a:xfrm>
            <a:off x="80682" y="109356"/>
            <a:ext cx="1846730" cy="1846730"/>
          </a:xfrm>
          <a:prstGeom prst="rect">
            <a:avLst/>
          </a:prstGeom>
        </p:spPr>
      </p:pic>
      <p:sp>
        <p:nvSpPr>
          <p:cNvPr id="4" name="Rectangle 3"/>
          <p:cNvSpPr/>
          <p:nvPr/>
        </p:nvSpPr>
        <p:spPr>
          <a:xfrm>
            <a:off x="2397417" y="610513"/>
            <a:ext cx="1828800"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prstClr val="black"/>
                </a:solidFill>
                <a:latin typeface="Sassoon Primary Std" panose="020B0503020103030203" pitchFamily="34" charset="0"/>
              </a:rPr>
              <a:t>At the end of Autumn term…</a:t>
            </a:r>
            <a:endParaRPr lang="en-GB" sz="1100" dirty="0">
              <a:solidFill>
                <a:prstClr val="black"/>
              </a:solidFill>
              <a:latin typeface="Sassoon Primary Std" panose="020B0503020103030203" pitchFamily="34" charset="0"/>
            </a:endParaRPr>
          </a:p>
        </p:txBody>
      </p:sp>
      <p:sp>
        <p:nvSpPr>
          <p:cNvPr id="5" name="Rectangle 4"/>
          <p:cNvSpPr/>
          <p:nvPr/>
        </p:nvSpPr>
        <p:spPr>
          <a:xfrm>
            <a:off x="5588073"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prstClr val="black"/>
                </a:solidFill>
                <a:latin typeface="Sassoon Primary Std" panose="020B0503020103030203" pitchFamily="34" charset="0"/>
              </a:rPr>
              <a:t>At the end of Spring term…</a:t>
            </a:r>
            <a:endParaRPr lang="en-GB" sz="1100" dirty="0">
              <a:solidFill>
                <a:prstClr val="black"/>
              </a:solidFill>
              <a:latin typeface="Sassoon Primary Std" panose="020B0503020103030203" pitchFamily="34" charset="0"/>
            </a:endParaRPr>
          </a:p>
        </p:txBody>
      </p:sp>
      <p:sp>
        <p:nvSpPr>
          <p:cNvPr id="6" name="Rectangle 5"/>
          <p:cNvSpPr/>
          <p:nvPr/>
        </p:nvSpPr>
        <p:spPr>
          <a:xfrm>
            <a:off x="9231334" y="618665"/>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prstClr val="black"/>
                </a:solidFill>
                <a:latin typeface="Sassoon Primary Std" panose="020B0503020103030203" pitchFamily="34" charset="0"/>
              </a:rPr>
              <a:t>At the end of Summer term…</a:t>
            </a:r>
            <a:endParaRPr lang="en-GB" sz="1100" dirty="0">
              <a:solidFill>
                <a:prstClr val="black"/>
              </a:solidFill>
              <a:latin typeface="Sassoon Primary Std" panose="020B0503020103030203" pitchFamily="34" charset="0"/>
            </a:endParaRPr>
          </a:p>
        </p:txBody>
      </p:sp>
      <p:sp>
        <p:nvSpPr>
          <p:cNvPr id="7" name="Rectangle 6"/>
          <p:cNvSpPr/>
          <p:nvPr/>
        </p:nvSpPr>
        <p:spPr>
          <a:xfrm>
            <a:off x="1743670" y="1032721"/>
            <a:ext cx="3136294" cy="523220"/>
          </a:xfrm>
          <a:prstGeom prst="rect">
            <a:avLst/>
          </a:prstGeom>
        </p:spPr>
        <p:txBody>
          <a:bodyPr wrap="square">
            <a:spAutoFit/>
          </a:bodyPr>
          <a:lstStyle/>
          <a:p>
            <a:pPr algn="ctr"/>
            <a:r>
              <a:rPr lang="en-US" sz="1400" b="1" dirty="0" smtClean="0">
                <a:latin typeface="Sassoon Primary Std" panose="020B0503020103030203" pitchFamily="34" charset="0"/>
              </a:rPr>
              <a:t>I can say the numbers from 0 to 10 and back from 10 to 0 in order</a:t>
            </a:r>
            <a:endParaRPr lang="en-GB" sz="1400" b="1" dirty="0">
              <a:latin typeface="Sassoon Primary Std" panose="020B0503020103030203" pitchFamily="34" charset="0"/>
            </a:endParaRPr>
          </a:p>
        </p:txBody>
      </p:sp>
      <p:sp>
        <p:nvSpPr>
          <p:cNvPr id="9" name="TextBox 8"/>
          <p:cNvSpPr txBox="1"/>
          <p:nvPr/>
        </p:nvSpPr>
        <p:spPr>
          <a:xfrm>
            <a:off x="2009228" y="1571330"/>
            <a:ext cx="2605178" cy="1323439"/>
          </a:xfrm>
          <a:prstGeom prst="rect">
            <a:avLst/>
          </a:prstGeom>
          <a:noFill/>
        </p:spPr>
        <p:txBody>
          <a:bodyPr wrap="square" rtlCol="0">
            <a:spAutoFit/>
          </a:bodyPr>
          <a:lstStyle/>
          <a:p>
            <a:pPr algn="ctr"/>
            <a:r>
              <a:rPr lang="en-US" sz="2000" dirty="0" smtClean="0">
                <a:latin typeface="Sassoon Primary Std" panose="020B0503020103030203" pitchFamily="34" charset="0"/>
              </a:rPr>
              <a:t>Ascending: 0,1,2,3,4,5,6,7,8,9,10</a:t>
            </a:r>
          </a:p>
          <a:p>
            <a:pPr algn="ctr"/>
            <a:r>
              <a:rPr lang="en-US" sz="2000" dirty="0" smtClean="0">
                <a:latin typeface="Sassoon Primary Std" panose="020B0503020103030203" pitchFamily="34" charset="0"/>
              </a:rPr>
              <a:t>Descending: 10,9,8,7,6,5,4,3,2,1,0</a:t>
            </a:r>
            <a:endParaRPr lang="en-GB" sz="2000" dirty="0">
              <a:latin typeface="Sassoon Primary Std" panose="020B0503020103030203" pitchFamily="34" charset="0"/>
            </a:endParaRPr>
          </a:p>
        </p:txBody>
      </p:sp>
      <p:sp>
        <p:nvSpPr>
          <p:cNvPr id="10" name="Rectangle 9"/>
          <p:cNvSpPr/>
          <p:nvPr/>
        </p:nvSpPr>
        <p:spPr>
          <a:xfrm>
            <a:off x="298454" y="2088586"/>
            <a:ext cx="1465779" cy="1815882"/>
          </a:xfrm>
          <a:prstGeom prst="rect">
            <a:avLst/>
          </a:prstGeom>
          <a:solidFill>
            <a:schemeClr val="accent6">
              <a:lumMod val="40000"/>
              <a:lumOff val="60000"/>
            </a:schemeClr>
          </a:solidFill>
        </p:spPr>
        <p:txBody>
          <a:bodyPr wrap="square">
            <a:spAutoFit/>
          </a:bodyPr>
          <a:lstStyle/>
          <a:p>
            <a:pPr algn="ctr"/>
            <a:r>
              <a:rPr lang="en-US" sz="1400" dirty="0" smtClean="0">
                <a:latin typeface="Sassoon Primary Std" panose="020B0503020103030203" pitchFamily="34" charset="0"/>
              </a:rPr>
              <a:t>By the end of this year, children should know the following facts. The aim is for them to recall these facts instantly.</a:t>
            </a:r>
            <a:endParaRPr lang="en-GB" sz="1400" dirty="0">
              <a:latin typeface="Sassoon Primary Std" panose="020B0503020103030203" pitchFamily="34" charset="0"/>
            </a:endParaRPr>
          </a:p>
        </p:txBody>
      </p:sp>
      <p:sp>
        <p:nvSpPr>
          <p:cNvPr id="11" name="Rectangle 10"/>
          <p:cNvSpPr/>
          <p:nvPr/>
        </p:nvSpPr>
        <p:spPr>
          <a:xfrm>
            <a:off x="5620251" y="989872"/>
            <a:ext cx="2834819" cy="584775"/>
          </a:xfrm>
          <a:prstGeom prst="rect">
            <a:avLst/>
          </a:prstGeom>
        </p:spPr>
        <p:txBody>
          <a:bodyPr wrap="square">
            <a:spAutoFit/>
          </a:bodyPr>
          <a:lstStyle/>
          <a:p>
            <a:pPr algn="ctr"/>
            <a:r>
              <a:rPr lang="en-US" sz="1600" b="1" dirty="0" smtClean="0">
                <a:latin typeface="Sassoon Primary Std" panose="020B0503020103030203" pitchFamily="34" charset="0"/>
              </a:rPr>
              <a:t>I can say 1 more and 1 less (numbers to 10) </a:t>
            </a:r>
            <a:endParaRPr lang="en-GB" sz="1600" b="1" dirty="0">
              <a:latin typeface="Sassoon Primary Std" panose="020B0503020103030203" pitchFamily="34" charset="0"/>
            </a:endParaRPr>
          </a:p>
        </p:txBody>
      </p:sp>
      <p:sp>
        <p:nvSpPr>
          <p:cNvPr id="12" name="TextBox 11"/>
          <p:cNvSpPr txBox="1"/>
          <p:nvPr/>
        </p:nvSpPr>
        <p:spPr>
          <a:xfrm>
            <a:off x="1849244" y="3527725"/>
            <a:ext cx="3661057" cy="523220"/>
          </a:xfrm>
          <a:prstGeom prst="rect">
            <a:avLst/>
          </a:prstGeom>
          <a:noFill/>
        </p:spPr>
        <p:txBody>
          <a:bodyPr wrap="square" rtlCol="0">
            <a:spAutoFit/>
          </a:bodyPr>
          <a:lstStyle/>
          <a:p>
            <a:pPr algn="ctr"/>
            <a:r>
              <a:rPr lang="en-US" sz="1400" b="1" dirty="0" smtClean="0">
                <a:latin typeface="Sassoon Primary Std" panose="020B0503020103030203" pitchFamily="34" charset="0"/>
              </a:rPr>
              <a:t>I can </a:t>
            </a:r>
            <a:r>
              <a:rPr lang="en-US" sz="1400" b="1" dirty="0" err="1" smtClean="0">
                <a:latin typeface="Sassoon Primary Std" panose="020B0503020103030203" pitchFamily="34" charset="0"/>
              </a:rPr>
              <a:t>recognise</a:t>
            </a:r>
            <a:r>
              <a:rPr lang="en-US" sz="1400" b="1" dirty="0" smtClean="0">
                <a:latin typeface="Sassoon Primary Std" panose="020B0503020103030203" pitchFamily="34" charset="0"/>
              </a:rPr>
              <a:t> quantities, without counting, up to 5.</a:t>
            </a:r>
            <a:endParaRPr lang="en-GB" sz="1400" b="1" dirty="0">
              <a:latin typeface="Sassoon Primary Std" panose="020B0503020103030203" pitchFamily="34" charset="0"/>
            </a:endParaRPr>
          </a:p>
        </p:txBody>
      </p:sp>
      <p:pic>
        <p:nvPicPr>
          <p:cNvPr id="13" name="Picture 12"/>
          <p:cNvPicPr>
            <a:picLocks noChangeAspect="1"/>
          </p:cNvPicPr>
          <p:nvPr/>
        </p:nvPicPr>
        <p:blipFill>
          <a:blip r:embed="rId3"/>
          <a:stretch>
            <a:fillRect/>
          </a:stretch>
        </p:blipFill>
        <p:spPr>
          <a:xfrm>
            <a:off x="1999428" y="4218267"/>
            <a:ext cx="3427921" cy="2180771"/>
          </a:xfrm>
          <a:prstGeom prst="rect">
            <a:avLst/>
          </a:prstGeom>
        </p:spPr>
      </p:pic>
      <p:pic>
        <p:nvPicPr>
          <p:cNvPr id="15" name="Picture 14"/>
          <p:cNvPicPr>
            <a:picLocks noChangeAspect="1"/>
          </p:cNvPicPr>
          <p:nvPr/>
        </p:nvPicPr>
        <p:blipFill>
          <a:blip r:embed="rId4"/>
          <a:stretch>
            <a:fillRect/>
          </a:stretch>
        </p:blipFill>
        <p:spPr>
          <a:xfrm>
            <a:off x="5196373" y="1713566"/>
            <a:ext cx="1706496" cy="1706496"/>
          </a:xfrm>
          <a:prstGeom prst="rect">
            <a:avLst/>
          </a:prstGeom>
        </p:spPr>
      </p:pic>
      <p:pic>
        <p:nvPicPr>
          <p:cNvPr id="16" name="Picture 15"/>
          <p:cNvPicPr>
            <a:picLocks noChangeAspect="1"/>
          </p:cNvPicPr>
          <p:nvPr/>
        </p:nvPicPr>
        <p:blipFill>
          <a:blip r:embed="rId5"/>
          <a:stretch>
            <a:fillRect/>
          </a:stretch>
        </p:blipFill>
        <p:spPr>
          <a:xfrm>
            <a:off x="7085618" y="1714726"/>
            <a:ext cx="1816681" cy="1705336"/>
          </a:xfrm>
          <a:prstGeom prst="rect">
            <a:avLst/>
          </a:prstGeom>
        </p:spPr>
      </p:pic>
      <p:sp>
        <p:nvSpPr>
          <p:cNvPr id="17" name="Rectangle 16"/>
          <p:cNvSpPr/>
          <p:nvPr/>
        </p:nvSpPr>
        <p:spPr>
          <a:xfrm>
            <a:off x="5446339" y="3635447"/>
            <a:ext cx="3539373" cy="307777"/>
          </a:xfrm>
          <a:prstGeom prst="rect">
            <a:avLst/>
          </a:prstGeom>
        </p:spPr>
        <p:txBody>
          <a:bodyPr wrap="square">
            <a:spAutoFit/>
          </a:bodyPr>
          <a:lstStyle/>
          <a:p>
            <a:pPr algn="ctr"/>
            <a:r>
              <a:rPr lang="en-GB" sz="1400" b="1" dirty="0" smtClean="0">
                <a:latin typeface="Sassoon Primary Std" panose="020B0503020103030203" pitchFamily="34" charset="0"/>
              </a:rPr>
              <a:t>I can recall number Bonds to and within 5</a:t>
            </a:r>
            <a:endParaRPr lang="en-GB" sz="1400" b="1" dirty="0">
              <a:latin typeface="Sassoon Primary Std" panose="020B0503020103030203" pitchFamily="34" charset="0"/>
            </a:endParaRPr>
          </a:p>
        </p:txBody>
      </p:sp>
      <p:sp>
        <p:nvSpPr>
          <p:cNvPr id="18" name="TextBox 17"/>
          <p:cNvSpPr txBox="1"/>
          <p:nvPr/>
        </p:nvSpPr>
        <p:spPr>
          <a:xfrm>
            <a:off x="5918521" y="4100009"/>
            <a:ext cx="1033144" cy="2031325"/>
          </a:xfrm>
          <a:prstGeom prst="rect">
            <a:avLst/>
          </a:prstGeom>
          <a:noFill/>
        </p:spPr>
        <p:txBody>
          <a:bodyPr wrap="square" rtlCol="0">
            <a:spAutoFit/>
          </a:bodyPr>
          <a:lstStyle/>
          <a:p>
            <a:r>
              <a:rPr lang="en-US" sz="1400" dirty="0" smtClean="0">
                <a:latin typeface="Sassoon Primary Std" panose="020B0503020103030203" pitchFamily="34" charset="0"/>
              </a:rPr>
              <a:t>1+0 = 1</a:t>
            </a:r>
          </a:p>
          <a:p>
            <a:r>
              <a:rPr lang="en-US" sz="1400" dirty="0" smtClean="0">
                <a:latin typeface="Sassoon Primary Std" panose="020B0503020103030203" pitchFamily="34" charset="0"/>
              </a:rPr>
              <a:t>0 +1 = 1</a:t>
            </a:r>
          </a:p>
          <a:p>
            <a:r>
              <a:rPr lang="en-US" sz="1400" dirty="0" smtClean="0">
                <a:latin typeface="Sassoon Primary Std" panose="020B0503020103030203" pitchFamily="34" charset="0"/>
              </a:rPr>
              <a:t>1 + 1 = 2</a:t>
            </a:r>
          </a:p>
          <a:p>
            <a:r>
              <a:rPr lang="en-US" sz="1400" dirty="0" smtClean="0">
                <a:latin typeface="Sassoon Primary Std" panose="020B0503020103030203" pitchFamily="34" charset="0"/>
              </a:rPr>
              <a:t>2 + 0 = 2</a:t>
            </a:r>
          </a:p>
          <a:p>
            <a:r>
              <a:rPr lang="en-US" sz="1400" dirty="0" smtClean="0">
                <a:latin typeface="Sassoon Primary Std" panose="020B0503020103030203" pitchFamily="34" charset="0"/>
              </a:rPr>
              <a:t>1 + 2 = 3</a:t>
            </a:r>
          </a:p>
          <a:p>
            <a:r>
              <a:rPr lang="en-US" sz="1400" dirty="0" smtClean="0">
                <a:latin typeface="Sassoon Primary Std" panose="020B0503020103030203" pitchFamily="34" charset="0"/>
              </a:rPr>
              <a:t>3 + 0 = 3</a:t>
            </a:r>
          </a:p>
          <a:p>
            <a:r>
              <a:rPr lang="en-US" sz="1400" dirty="0" smtClean="0">
                <a:latin typeface="Sassoon Primary Std" panose="020B0503020103030203" pitchFamily="34" charset="0"/>
              </a:rPr>
              <a:t>1 + 3 = 4</a:t>
            </a:r>
          </a:p>
          <a:p>
            <a:r>
              <a:rPr lang="en-US" sz="1400" dirty="0" smtClean="0">
                <a:latin typeface="Sassoon Primary Std" panose="020B0503020103030203" pitchFamily="34" charset="0"/>
              </a:rPr>
              <a:t>2 + 2 = 4</a:t>
            </a:r>
          </a:p>
          <a:p>
            <a:r>
              <a:rPr lang="en-US" sz="1400" dirty="0" smtClean="0">
                <a:latin typeface="Sassoon Primary Std" panose="020B0503020103030203" pitchFamily="34" charset="0"/>
              </a:rPr>
              <a:t>4 + 0 = 4</a:t>
            </a:r>
            <a:endParaRPr lang="en-GB" sz="1400" dirty="0">
              <a:latin typeface="Sassoon Primary Std" panose="020B0503020103030203" pitchFamily="34" charset="0"/>
            </a:endParaRPr>
          </a:p>
        </p:txBody>
      </p:sp>
      <p:sp>
        <p:nvSpPr>
          <p:cNvPr id="19" name="TextBox 18"/>
          <p:cNvSpPr txBox="1"/>
          <p:nvPr/>
        </p:nvSpPr>
        <p:spPr>
          <a:xfrm>
            <a:off x="7085618" y="4080774"/>
            <a:ext cx="945574" cy="738664"/>
          </a:xfrm>
          <a:prstGeom prst="rect">
            <a:avLst/>
          </a:prstGeom>
          <a:noFill/>
        </p:spPr>
        <p:txBody>
          <a:bodyPr wrap="square" rtlCol="0">
            <a:spAutoFit/>
          </a:bodyPr>
          <a:lstStyle/>
          <a:p>
            <a:r>
              <a:rPr lang="en-US" sz="1400" dirty="0" smtClean="0">
                <a:latin typeface="Sassoon Primary Std" panose="020B0503020103030203" pitchFamily="34" charset="0"/>
              </a:rPr>
              <a:t>5 + 0 = 5</a:t>
            </a:r>
          </a:p>
          <a:p>
            <a:r>
              <a:rPr lang="en-US" sz="1400" dirty="0" smtClean="0">
                <a:latin typeface="Sassoon Primary Std" panose="020B0503020103030203" pitchFamily="34" charset="0"/>
              </a:rPr>
              <a:t>1 + 4 = 5</a:t>
            </a:r>
          </a:p>
          <a:p>
            <a:r>
              <a:rPr lang="en-US" sz="1400" dirty="0" smtClean="0">
                <a:latin typeface="Sassoon Primary Std" panose="020B0503020103030203" pitchFamily="34" charset="0"/>
              </a:rPr>
              <a:t>2 + 3 = 5</a:t>
            </a:r>
          </a:p>
        </p:txBody>
      </p:sp>
      <p:pic>
        <p:nvPicPr>
          <p:cNvPr id="20" name="Picture 19"/>
          <p:cNvPicPr>
            <a:picLocks noChangeAspect="1"/>
          </p:cNvPicPr>
          <p:nvPr/>
        </p:nvPicPr>
        <p:blipFill>
          <a:blip r:embed="rId6"/>
          <a:stretch>
            <a:fillRect/>
          </a:stretch>
        </p:blipFill>
        <p:spPr>
          <a:xfrm>
            <a:off x="7239473" y="5044537"/>
            <a:ext cx="1270081" cy="1554887"/>
          </a:xfrm>
          <a:prstGeom prst="rect">
            <a:avLst/>
          </a:prstGeom>
        </p:spPr>
      </p:pic>
      <p:sp>
        <p:nvSpPr>
          <p:cNvPr id="21" name="Rectangle 20"/>
          <p:cNvSpPr/>
          <p:nvPr/>
        </p:nvSpPr>
        <p:spPr>
          <a:xfrm>
            <a:off x="9517466" y="851373"/>
            <a:ext cx="1931491" cy="276999"/>
          </a:xfrm>
          <a:prstGeom prst="rect">
            <a:avLst/>
          </a:prstGeom>
        </p:spPr>
        <p:txBody>
          <a:bodyPr wrap="none">
            <a:spAutoFit/>
          </a:bodyPr>
          <a:lstStyle/>
          <a:p>
            <a:r>
              <a:rPr lang="en-US" sz="1200" b="1" dirty="0" smtClean="0">
                <a:latin typeface="Sassoon Primary Std" panose="020B0503020103030203" pitchFamily="34" charset="0"/>
              </a:rPr>
              <a:t>I can count numbers to 20</a:t>
            </a:r>
            <a:endParaRPr lang="en-GB" sz="1200" b="1" dirty="0">
              <a:latin typeface="Sassoon Primary Std" panose="020B0503020103030203" pitchFamily="34" charset="0"/>
            </a:endParaRPr>
          </a:p>
        </p:txBody>
      </p:sp>
      <p:sp>
        <p:nvSpPr>
          <p:cNvPr id="22" name="Rectangle 21"/>
          <p:cNvSpPr/>
          <p:nvPr/>
        </p:nvSpPr>
        <p:spPr>
          <a:xfrm>
            <a:off x="9085048" y="1141288"/>
            <a:ext cx="2912853" cy="1815882"/>
          </a:xfrm>
          <a:prstGeom prst="rect">
            <a:avLst/>
          </a:prstGeom>
        </p:spPr>
        <p:txBody>
          <a:bodyPr wrap="square">
            <a:spAutoFit/>
          </a:bodyPr>
          <a:lstStyle/>
          <a:p>
            <a:pPr algn="ctr"/>
            <a:r>
              <a:rPr lang="en-US" sz="1400" dirty="0" smtClean="0">
                <a:latin typeface="Sassoon Primary Std" panose="020B0503020103030203" pitchFamily="34" charset="0"/>
              </a:rPr>
              <a:t>Children should be able to count (in order) and read from 0 to 20 in numerals (not words). Children should know what number comes next, e.g. 17 comes after 16. Children should also know what number comes before a number, e.g. 12 comes before 13.</a:t>
            </a:r>
            <a:endParaRPr lang="en-GB" sz="1400" dirty="0">
              <a:latin typeface="Sassoon Primary Std" panose="020B0503020103030203" pitchFamily="34" charset="0"/>
            </a:endParaRPr>
          </a:p>
        </p:txBody>
      </p:sp>
      <p:sp>
        <p:nvSpPr>
          <p:cNvPr id="23" name="Rectangle 22"/>
          <p:cNvSpPr/>
          <p:nvPr/>
        </p:nvSpPr>
        <p:spPr>
          <a:xfrm>
            <a:off x="9501616" y="3112285"/>
            <a:ext cx="2349233" cy="307777"/>
          </a:xfrm>
          <a:prstGeom prst="rect">
            <a:avLst/>
          </a:prstGeom>
        </p:spPr>
        <p:txBody>
          <a:bodyPr wrap="none">
            <a:spAutoFit/>
          </a:bodyPr>
          <a:lstStyle/>
          <a:p>
            <a:r>
              <a:rPr lang="en-GB" sz="1400" b="1" dirty="0" smtClean="0">
                <a:latin typeface="Sassoon Primary Std" panose="020B0503020103030203" pitchFamily="34" charset="0"/>
              </a:rPr>
              <a:t>I know doubles up to 5 + 5 </a:t>
            </a:r>
            <a:endParaRPr lang="en-GB" sz="1400" dirty="0"/>
          </a:p>
        </p:txBody>
      </p:sp>
      <p:sp>
        <p:nvSpPr>
          <p:cNvPr id="24" name="Rectangle 23"/>
          <p:cNvSpPr/>
          <p:nvPr/>
        </p:nvSpPr>
        <p:spPr>
          <a:xfrm>
            <a:off x="9908561" y="3492621"/>
            <a:ext cx="1265825" cy="2003625"/>
          </a:xfrm>
          <a:prstGeom prst="rect">
            <a:avLst/>
          </a:prstGeom>
        </p:spPr>
        <p:txBody>
          <a:bodyPr wrap="square">
            <a:spAutoFit/>
          </a:bodyPr>
          <a:lstStyle/>
          <a:p>
            <a:pPr algn="ctr">
              <a:lnSpc>
                <a:spcPct val="115000"/>
              </a:lnSpc>
              <a:spcAft>
                <a:spcPts val="0"/>
              </a:spcAft>
            </a:pPr>
            <a:r>
              <a:rPr lang="en-GB" dirty="0">
                <a:ea typeface="Calibri"/>
                <a:cs typeface="Times New Roman"/>
              </a:rPr>
              <a:t>0 + 0 = 0</a:t>
            </a:r>
          </a:p>
          <a:p>
            <a:pPr algn="ctr">
              <a:lnSpc>
                <a:spcPct val="115000"/>
              </a:lnSpc>
              <a:spcAft>
                <a:spcPts val="0"/>
              </a:spcAft>
            </a:pPr>
            <a:r>
              <a:rPr lang="en-GB" dirty="0">
                <a:ea typeface="Calibri"/>
                <a:cs typeface="Times New Roman"/>
              </a:rPr>
              <a:t>1 + 1 = 1</a:t>
            </a:r>
          </a:p>
          <a:p>
            <a:pPr algn="ctr">
              <a:lnSpc>
                <a:spcPct val="115000"/>
              </a:lnSpc>
              <a:spcAft>
                <a:spcPts val="0"/>
              </a:spcAft>
            </a:pPr>
            <a:r>
              <a:rPr lang="en-GB" dirty="0">
                <a:ea typeface="Calibri"/>
                <a:cs typeface="Times New Roman"/>
              </a:rPr>
              <a:t>2 + 2 = 4</a:t>
            </a:r>
          </a:p>
          <a:p>
            <a:pPr algn="ctr">
              <a:lnSpc>
                <a:spcPct val="115000"/>
              </a:lnSpc>
              <a:spcAft>
                <a:spcPts val="0"/>
              </a:spcAft>
            </a:pPr>
            <a:r>
              <a:rPr lang="en-GB" dirty="0">
                <a:ea typeface="Calibri"/>
                <a:cs typeface="Times New Roman"/>
              </a:rPr>
              <a:t>3 + 3 = 6</a:t>
            </a:r>
          </a:p>
          <a:p>
            <a:pPr algn="ctr">
              <a:lnSpc>
                <a:spcPct val="115000"/>
              </a:lnSpc>
              <a:spcAft>
                <a:spcPts val="0"/>
              </a:spcAft>
            </a:pPr>
            <a:r>
              <a:rPr lang="en-GB" dirty="0">
                <a:ea typeface="Calibri"/>
                <a:cs typeface="Times New Roman"/>
              </a:rPr>
              <a:t>4 + 4 = 8</a:t>
            </a:r>
          </a:p>
          <a:p>
            <a:pPr algn="ctr">
              <a:lnSpc>
                <a:spcPct val="115000"/>
              </a:lnSpc>
              <a:spcAft>
                <a:spcPts val="0"/>
              </a:spcAft>
            </a:pPr>
            <a:r>
              <a:rPr lang="en-GB" dirty="0">
                <a:ea typeface="Calibri"/>
                <a:cs typeface="Times New Roman"/>
              </a:rPr>
              <a:t>5 + 5 = 10</a:t>
            </a:r>
          </a:p>
        </p:txBody>
      </p:sp>
      <p:sp>
        <p:nvSpPr>
          <p:cNvPr id="26" name="Rectangle 25"/>
          <p:cNvSpPr/>
          <p:nvPr/>
        </p:nvSpPr>
        <p:spPr>
          <a:xfrm>
            <a:off x="9113733" y="5696183"/>
            <a:ext cx="3125000" cy="276999"/>
          </a:xfrm>
          <a:prstGeom prst="rect">
            <a:avLst/>
          </a:prstGeom>
        </p:spPr>
        <p:txBody>
          <a:bodyPr wrap="square">
            <a:spAutoFit/>
          </a:bodyPr>
          <a:lstStyle/>
          <a:p>
            <a:r>
              <a:rPr lang="en-US" sz="1200" b="1" dirty="0" smtClean="0">
                <a:latin typeface="Sassoon Primary Std" panose="020B0503020103030203" pitchFamily="34" charset="0"/>
              </a:rPr>
              <a:t>I know some odd and even numbers</a:t>
            </a:r>
            <a:endParaRPr lang="en-GB" sz="1200" b="1" dirty="0">
              <a:latin typeface="Sassoon Primary Std" panose="020B0503020103030203" pitchFamily="34" charset="0"/>
            </a:endParaRPr>
          </a:p>
        </p:txBody>
      </p:sp>
      <p:pic>
        <p:nvPicPr>
          <p:cNvPr id="27" name="Picture 26"/>
          <p:cNvPicPr>
            <a:picLocks noChangeAspect="1"/>
          </p:cNvPicPr>
          <p:nvPr/>
        </p:nvPicPr>
        <p:blipFill>
          <a:blip r:embed="rId7"/>
          <a:stretch>
            <a:fillRect/>
          </a:stretch>
        </p:blipFill>
        <p:spPr>
          <a:xfrm>
            <a:off x="9313127" y="6134765"/>
            <a:ext cx="2507228" cy="618904"/>
          </a:xfrm>
          <a:prstGeom prst="rect">
            <a:avLst/>
          </a:prstGeom>
        </p:spPr>
      </p:pic>
      <p:sp>
        <p:nvSpPr>
          <p:cNvPr id="28" name="Rectangle 27"/>
          <p:cNvSpPr/>
          <p:nvPr/>
        </p:nvSpPr>
        <p:spPr>
          <a:xfrm>
            <a:off x="198784" y="4463146"/>
            <a:ext cx="1650460" cy="2246769"/>
          </a:xfrm>
          <a:prstGeom prst="rect">
            <a:avLst/>
          </a:prstGeom>
          <a:solidFill>
            <a:schemeClr val="accent6">
              <a:lumMod val="60000"/>
              <a:lumOff val="40000"/>
            </a:schemeClr>
          </a:solidFill>
        </p:spPr>
        <p:txBody>
          <a:bodyPr wrap="square">
            <a:spAutoFit/>
          </a:bodyPr>
          <a:lstStyle/>
          <a:p>
            <a:pPr lvl="0" algn="just" eaLnBrk="0" fontAlgn="base" hangingPunct="0">
              <a:spcBef>
                <a:spcPct val="0"/>
              </a:spcBef>
              <a:spcAft>
                <a:spcPct val="0"/>
              </a:spcAft>
            </a:pPr>
            <a:r>
              <a:rPr lang="en-GB" altLang="en-US" sz="1000" u="sng" dirty="0">
                <a:solidFill>
                  <a:prstClr val="black"/>
                </a:solidFill>
                <a:latin typeface="Sassoon Primary Std" panose="020B0503020103030203" pitchFamily="34" charset="0"/>
                <a:ea typeface="Calibri" panose="020F0502020204030204" pitchFamily="34" charset="0"/>
                <a:cs typeface="Times New Roman" pitchFamily="18" charset="0"/>
              </a:rPr>
              <a:t>Top Tips</a:t>
            </a:r>
          </a:p>
          <a:p>
            <a:pPr lvl="0" algn="just" eaLnBrk="0" fontAlgn="base" hangingPunct="0">
              <a:spcBef>
                <a:spcPct val="0"/>
              </a:spcBef>
              <a:spcAft>
                <a:spcPct val="0"/>
              </a:spcAft>
            </a:pPr>
            <a:endParaRPr lang="en-GB" altLang="en-US" sz="1000" dirty="0">
              <a:solidFill>
                <a:prstClr val="black"/>
              </a:solidFill>
              <a:latin typeface="Sassoon Primary Std" panose="020B0503020103030203" pitchFamily="34" charset="0"/>
              <a:cs typeface="Arial" pitchFamily="34" charset="0"/>
            </a:endParaRPr>
          </a:p>
          <a:p>
            <a:pPr lvl="0" algn="just" eaLnBrk="0" fontAlgn="base" hangingPunct="0">
              <a:spcBef>
                <a:spcPct val="0"/>
              </a:spcBef>
              <a:spcAft>
                <a:spcPct val="0"/>
              </a:spcAft>
            </a:pPr>
            <a:r>
              <a:rPr lang="en-GB" altLang="en-US" sz="1000" dirty="0">
                <a:solidFill>
                  <a:prstClr val="black"/>
                </a:solidFill>
                <a:latin typeface="Sassoon Primary Std" panose="020B0503020103030203" pitchFamily="34" charset="0"/>
                <a:ea typeface="Calibri" pitchFamily="34" charset="0"/>
                <a:cs typeface="Times New Roman" pitchFamily="18" charset="0"/>
              </a:rPr>
              <a:t>The secret to success is practising </a:t>
            </a:r>
            <a:r>
              <a:rPr lang="en-GB" altLang="en-US" sz="1000" b="1" dirty="0">
                <a:solidFill>
                  <a:prstClr val="black"/>
                </a:solidFill>
                <a:latin typeface="Sassoon Primary Std" panose="020B0503020103030203" pitchFamily="34" charset="0"/>
                <a:ea typeface="Calibri" pitchFamily="34" charset="0"/>
                <a:cs typeface="Times New Roman" pitchFamily="18" charset="0"/>
              </a:rPr>
              <a:t>little</a:t>
            </a:r>
            <a:r>
              <a:rPr lang="en-GB" altLang="en-US" sz="1000" dirty="0">
                <a:solidFill>
                  <a:prstClr val="black"/>
                </a:solidFill>
                <a:latin typeface="Sassoon Primary Std" panose="020B0503020103030203" pitchFamily="34" charset="0"/>
                <a:ea typeface="Calibri" pitchFamily="34" charset="0"/>
                <a:cs typeface="Times New Roman" pitchFamily="18" charset="0"/>
              </a:rPr>
              <a:t> and </a:t>
            </a:r>
            <a:r>
              <a:rPr lang="en-GB" altLang="en-US" sz="1000" b="1" dirty="0">
                <a:solidFill>
                  <a:prstClr val="black"/>
                </a:solidFill>
                <a:latin typeface="Sassoon Primary Std" panose="020B0503020103030203" pitchFamily="34" charset="0"/>
                <a:ea typeface="Calibri" pitchFamily="34" charset="0"/>
                <a:cs typeface="Times New Roman" pitchFamily="18" charset="0"/>
              </a:rPr>
              <a:t>often</a:t>
            </a:r>
            <a:r>
              <a:rPr lang="en-GB" altLang="en-US" sz="1000" dirty="0">
                <a:solidFill>
                  <a:prstClr val="black"/>
                </a:solidFill>
                <a:latin typeface="Sassoon Primary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p:txBody>
      </p:sp>
    </p:spTree>
    <p:extLst>
      <p:ext uri="{BB962C8B-B14F-4D97-AF65-F5344CB8AC3E}">
        <p14:creationId xmlns:p14="http://schemas.microsoft.com/office/powerpoint/2010/main" val="133093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682" y="109356"/>
            <a:ext cx="1846730" cy="1846730"/>
          </a:xfrm>
          <a:prstGeom prst="rect">
            <a:avLst/>
          </a:prstGeom>
        </p:spPr>
      </p:pic>
      <p:sp>
        <p:nvSpPr>
          <p:cNvPr id="3" name="TextBox 2"/>
          <p:cNvSpPr txBox="1"/>
          <p:nvPr/>
        </p:nvSpPr>
        <p:spPr>
          <a:xfrm>
            <a:off x="4696223" y="148902"/>
            <a:ext cx="3639671" cy="369332"/>
          </a:xfrm>
          <a:prstGeom prst="rect">
            <a:avLst/>
          </a:prstGeom>
          <a:noFill/>
        </p:spPr>
        <p:txBody>
          <a:bodyPr wrap="square" rtlCol="0">
            <a:spAutoFit/>
          </a:bodyPr>
          <a:lstStyle/>
          <a:p>
            <a:r>
              <a:rPr lang="en-US" dirty="0" smtClean="0">
                <a:latin typeface="Sassoon Primary Std" panose="020B0503020103030203" pitchFamily="34" charset="0"/>
              </a:rPr>
              <a:t>Key Instant Recall Facts  - Year 1</a:t>
            </a:r>
            <a:endParaRPr lang="en-GB" dirty="0">
              <a:latin typeface="Sassoon Primary Std" panose="020B0503020103030203" pitchFamily="34" charset="0"/>
            </a:endParaRPr>
          </a:p>
        </p:txBody>
      </p:sp>
      <p:sp>
        <p:nvSpPr>
          <p:cNvPr id="4" name="Rectangle 3"/>
          <p:cNvSpPr/>
          <p:nvPr/>
        </p:nvSpPr>
        <p:spPr>
          <a:xfrm>
            <a:off x="2397417" y="610513"/>
            <a:ext cx="1828800"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Autumn term…</a:t>
            </a:r>
            <a:endParaRPr lang="en-GB" sz="1100" dirty="0">
              <a:solidFill>
                <a:schemeClr val="tx1"/>
              </a:solidFill>
              <a:latin typeface="Sassoon Primary Std" panose="020B0503020103030203" pitchFamily="34" charset="0"/>
            </a:endParaRPr>
          </a:p>
        </p:txBody>
      </p:sp>
      <p:sp>
        <p:nvSpPr>
          <p:cNvPr id="5" name="Rectangle 4"/>
          <p:cNvSpPr/>
          <p:nvPr/>
        </p:nvSpPr>
        <p:spPr>
          <a:xfrm>
            <a:off x="5588073"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Spring term…</a:t>
            </a:r>
            <a:endParaRPr lang="en-GB" sz="1100" dirty="0">
              <a:solidFill>
                <a:schemeClr val="tx1"/>
              </a:solidFill>
              <a:latin typeface="Sassoon Primary Std" panose="020B0503020103030203" pitchFamily="34" charset="0"/>
            </a:endParaRPr>
          </a:p>
        </p:txBody>
      </p:sp>
      <p:sp>
        <p:nvSpPr>
          <p:cNvPr id="6" name="Rectangle 5"/>
          <p:cNvSpPr/>
          <p:nvPr/>
        </p:nvSpPr>
        <p:spPr>
          <a:xfrm>
            <a:off x="9167552"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Summer term…</a:t>
            </a:r>
            <a:endParaRPr lang="en-GB" sz="1100" dirty="0">
              <a:solidFill>
                <a:schemeClr val="tx1"/>
              </a:solidFill>
              <a:latin typeface="Sassoon Primary Std" panose="020B0503020103030203" pitchFamily="34" charset="0"/>
            </a:endParaRPr>
          </a:p>
        </p:txBody>
      </p:sp>
      <p:sp>
        <p:nvSpPr>
          <p:cNvPr id="7" name="Rectangle 6"/>
          <p:cNvSpPr/>
          <p:nvPr/>
        </p:nvSpPr>
        <p:spPr>
          <a:xfrm>
            <a:off x="1792010" y="905763"/>
            <a:ext cx="3039615" cy="253916"/>
          </a:xfrm>
          <a:prstGeom prst="rect">
            <a:avLst/>
          </a:prstGeom>
        </p:spPr>
        <p:txBody>
          <a:bodyPr wrap="none">
            <a:spAutoFit/>
          </a:bodyPr>
          <a:lstStyle/>
          <a:p>
            <a:pPr lvl="0" algn="ctr">
              <a:spcBef>
                <a:spcPts val="600"/>
              </a:spcBef>
              <a:buClr>
                <a:srgbClr val="727CA3"/>
              </a:buClr>
              <a:buSzPct val="76000"/>
            </a:pPr>
            <a:r>
              <a:rPr lang="en-GB" sz="1050" b="1" dirty="0">
                <a:solidFill>
                  <a:prstClr val="black"/>
                </a:solidFill>
                <a:latin typeface="Sassoon Primary Std" panose="020B0503020103030203" pitchFamily="34" charset="0"/>
              </a:rPr>
              <a:t>I know number bonds for each </a:t>
            </a:r>
            <a:r>
              <a:rPr lang="en-GB" sz="1050" b="1" dirty="0" smtClean="0">
                <a:solidFill>
                  <a:prstClr val="black"/>
                </a:solidFill>
                <a:latin typeface="Sassoon Primary Std" panose="020B0503020103030203" pitchFamily="34" charset="0"/>
              </a:rPr>
              <a:t>number within 10.</a:t>
            </a:r>
            <a:endParaRPr lang="en-GB" sz="1050" b="1" dirty="0">
              <a:solidFill>
                <a:prstClr val="black"/>
              </a:solidFill>
              <a:latin typeface="Sassoon Primary Std" panose="020B0503020103030203" pitchFamily="34" charset="0"/>
            </a:endParaRPr>
          </a:p>
        </p:txBody>
      </p:sp>
      <p:pic>
        <p:nvPicPr>
          <p:cNvPr id="9" name="Picture 8"/>
          <p:cNvPicPr>
            <a:picLocks noChangeAspect="1"/>
          </p:cNvPicPr>
          <p:nvPr/>
        </p:nvPicPr>
        <p:blipFill>
          <a:blip r:embed="rId3"/>
          <a:stretch>
            <a:fillRect/>
          </a:stretch>
        </p:blipFill>
        <p:spPr>
          <a:xfrm>
            <a:off x="2777151" y="1159679"/>
            <a:ext cx="573735" cy="1350483"/>
          </a:xfrm>
          <a:prstGeom prst="rect">
            <a:avLst/>
          </a:prstGeom>
        </p:spPr>
      </p:pic>
      <p:pic>
        <p:nvPicPr>
          <p:cNvPr id="14" name="Picture 13"/>
          <p:cNvPicPr>
            <a:picLocks noChangeAspect="1"/>
          </p:cNvPicPr>
          <p:nvPr/>
        </p:nvPicPr>
        <p:blipFill>
          <a:blip r:embed="rId4"/>
          <a:stretch>
            <a:fillRect/>
          </a:stretch>
        </p:blipFill>
        <p:spPr>
          <a:xfrm>
            <a:off x="1664499" y="1159679"/>
            <a:ext cx="525826" cy="1874682"/>
          </a:xfrm>
          <a:prstGeom prst="rect">
            <a:avLst/>
          </a:prstGeom>
        </p:spPr>
      </p:pic>
      <p:pic>
        <p:nvPicPr>
          <p:cNvPr id="15" name="Picture 14"/>
          <p:cNvPicPr>
            <a:picLocks noChangeAspect="1"/>
          </p:cNvPicPr>
          <p:nvPr/>
        </p:nvPicPr>
        <p:blipFill>
          <a:blip r:embed="rId5"/>
          <a:stretch>
            <a:fillRect/>
          </a:stretch>
        </p:blipFill>
        <p:spPr>
          <a:xfrm>
            <a:off x="2190325" y="1181899"/>
            <a:ext cx="541067" cy="838273"/>
          </a:xfrm>
          <a:prstGeom prst="rect">
            <a:avLst/>
          </a:prstGeom>
        </p:spPr>
      </p:pic>
      <p:pic>
        <p:nvPicPr>
          <p:cNvPr id="16" name="Picture 15"/>
          <p:cNvPicPr>
            <a:picLocks noChangeAspect="1"/>
          </p:cNvPicPr>
          <p:nvPr/>
        </p:nvPicPr>
        <p:blipFill>
          <a:blip r:embed="rId6"/>
          <a:stretch>
            <a:fillRect/>
          </a:stretch>
        </p:blipFill>
        <p:spPr>
          <a:xfrm>
            <a:off x="2186515" y="2097020"/>
            <a:ext cx="548688" cy="1021168"/>
          </a:xfrm>
          <a:prstGeom prst="rect">
            <a:avLst/>
          </a:prstGeom>
        </p:spPr>
      </p:pic>
      <p:pic>
        <p:nvPicPr>
          <p:cNvPr id="17" name="Picture 16"/>
          <p:cNvPicPr>
            <a:picLocks noChangeAspect="1"/>
          </p:cNvPicPr>
          <p:nvPr/>
        </p:nvPicPr>
        <p:blipFill>
          <a:blip r:embed="rId7"/>
          <a:stretch>
            <a:fillRect/>
          </a:stretch>
        </p:blipFill>
        <p:spPr>
          <a:xfrm>
            <a:off x="3400549" y="1181899"/>
            <a:ext cx="487722" cy="1478408"/>
          </a:xfrm>
          <a:prstGeom prst="rect">
            <a:avLst/>
          </a:prstGeom>
        </p:spPr>
      </p:pic>
      <p:pic>
        <p:nvPicPr>
          <p:cNvPr id="18" name="Picture 17"/>
          <p:cNvPicPr>
            <a:picLocks noChangeAspect="1"/>
          </p:cNvPicPr>
          <p:nvPr/>
        </p:nvPicPr>
        <p:blipFill>
          <a:blip r:embed="rId8"/>
          <a:stretch>
            <a:fillRect/>
          </a:stretch>
        </p:blipFill>
        <p:spPr>
          <a:xfrm>
            <a:off x="3934030" y="1159679"/>
            <a:ext cx="510584" cy="1486029"/>
          </a:xfrm>
          <a:prstGeom prst="rect">
            <a:avLst/>
          </a:prstGeom>
        </p:spPr>
      </p:pic>
      <p:pic>
        <p:nvPicPr>
          <p:cNvPr id="19" name="Picture 18"/>
          <p:cNvPicPr>
            <a:picLocks noChangeAspect="1"/>
          </p:cNvPicPr>
          <p:nvPr/>
        </p:nvPicPr>
        <p:blipFill>
          <a:blip r:embed="rId9"/>
          <a:stretch>
            <a:fillRect/>
          </a:stretch>
        </p:blipFill>
        <p:spPr>
          <a:xfrm>
            <a:off x="4517174" y="1159679"/>
            <a:ext cx="510584" cy="1668925"/>
          </a:xfrm>
          <a:prstGeom prst="rect">
            <a:avLst/>
          </a:prstGeom>
        </p:spPr>
      </p:pic>
      <p:sp>
        <p:nvSpPr>
          <p:cNvPr id="22" name="TextBox 21"/>
          <p:cNvSpPr txBox="1"/>
          <p:nvPr/>
        </p:nvSpPr>
        <p:spPr>
          <a:xfrm>
            <a:off x="822341" y="3122691"/>
            <a:ext cx="3065930" cy="600164"/>
          </a:xfrm>
          <a:prstGeom prst="rect">
            <a:avLst/>
          </a:prstGeom>
          <a:solidFill>
            <a:schemeClr val="accent6">
              <a:lumMod val="40000"/>
              <a:lumOff val="60000"/>
            </a:schemeClr>
          </a:solidFill>
        </p:spPr>
        <p:txBody>
          <a:bodyPr wrap="square" rtlCol="0">
            <a:spAutoFit/>
          </a:bodyPr>
          <a:lstStyle/>
          <a:p>
            <a:pPr lvl="0"/>
            <a:r>
              <a:rPr lang="en-GB" sz="1100" dirty="0" smtClean="0">
                <a:solidFill>
                  <a:prstClr val="black"/>
                </a:solidFill>
                <a:latin typeface="Sassoon Primary Std" panose="020B0503020103030203" pitchFamily="34" charset="0"/>
                <a:ea typeface="Calibri" pitchFamily="34" charset="0"/>
                <a:cs typeface="Times New Roman" pitchFamily="18" charset="0"/>
              </a:rPr>
              <a:t>Children </a:t>
            </a:r>
            <a:r>
              <a:rPr lang="en-GB" sz="1100" dirty="0">
                <a:solidFill>
                  <a:prstClr val="black"/>
                </a:solidFill>
                <a:latin typeface="Sassoon Primary Std" panose="020B0503020103030203" pitchFamily="34" charset="0"/>
                <a:ea typeface="Calibri" pitchFamily="34" charset="0"/>
                <a:cs typeface="Times New Roman" pitchFamily="18" charset="0"/>
              </a:rPr>
              <a:t>should be able to answer these questions in any order, including missing number </a:t>
            </a:r>
            <a:r>
              <a:rPr lang="en-GB" altLang="en-US" sz="1100" dirty="0">
                <a:solidFill>
                  <a:prstClr val="black"/>
                </a:solidFill>
                <a:latin typeface="Sassoon Primary Std" panose="020B0503020103030203" pitchFamily="34" charset="0"/>
                <a:ea typeface="Calibri" pitchFamily="34" charset="0"/>
                <a:cs typeface="Times New Roman" pitchFamily="18" charset="0"/>
              </a:rPr>
              <a:t>questions e.g.  1 + ⃝ = 10 or 9 – ⃝ = 8.</a:t>
            </a:r>
          </a:p>
        </p:txBody>
      </p:sp>
      <p:sp>
        <p:nvSpPr>
          <p:cNvPr id="23" name="Rectangle 22"/>
          <p:cNvSpPr/>
          <p:nvPr/>
        </p:nvSpPr>
        <p:spPr>
          <a:xfrm>
            <a:off x="1067461" y="4296226"/>
            <a:ext cx="1899879" cy="261610"/>
          </a:xfrm>
          <a:prstGeom prst="rect">
            <a:avLst/>
          </a:prstGeom>
        </p:spPr>
        <p:txBody>
          <a:bodyPr wrap="none">
            <a:spAutoFit/>
          </a:bodyPr>
          <a:lstStyle/>
          <a:p>
            <a:r>
              <a:rPr lang="en-GB" sz="1100" b="1" dirty="0" smtClean="0">
                <a:latin typeface="Sassoon Primary Std" panose="020B0503020103030203" pitchFamily="34" charset="0"/>
              </a:rPr>
              <a:t>I know number bonds to 10.</a:t>
            </a:r>
            <a:endParaRPr lang="en-GB" sz="1100" b="1" dirty="0">
              <a:latin typeface="Sassoon Primary Std" panose="020B0503020103030203" pitchFamily="34" charset="0"/>
            </a:endParaRPr>
          </a:p>
        </p:txBody>
      </p:sp>
      <p:graphicFrame>
        <p:nvGraphicFramePr>
          <p:cNvPr id="24" name="Content Placeholder 6"/>
          <p:cNvGraphicFramePr>
            <a:graphicFrameLocks/>
          </p:cNvGraphicFramePr>
          <p:nvPr>
            <p:extLst>
              <p:ext uri="{D42A27DB-BD31-4B8C-83A1-F6EECF244321}">
                <p14:modId xmlns:p14="http://schemas.microsoft.com/office/powerpoint/2010/main" val="1139242086"/>
              </p:ext>
            </p:extLst>
          </p:nvPr>
        </p:nvGraphicFramePr>
        <p:xfrm>
          <a:off x="558375" y="4595625"/>
          <a:ext cx="2918049" cy="2003065"/>
        </p:xfrm>
        <a:graphic>
          <a:graphicData uri="http://schemas.openxmlformats.org/drawingml/2006/table">
            <a:tbl>
              <a:tblPr firstRow="1" bandRow="1"/>
              <a:tblGrid>
                <a:gridCol w="972683"/>
                <a:gridCol w="972683"/>
                <a:gridCol w="972683"/>
              </a:tblGrid>
              <a:tr h="2003065">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dirty="0" smtClean="0">
                          <a:effectLst/>
                          <a:latin typeface="Calibri"/>
                          <a:ea typeface="Calibri"/>
                          <a:cs typeface="Times New Roman"/>
                        </a:rPr>
                        <a:t>10 + 0 = 10</a:t>
                      </a:r>
                    </a:p>
                    <a:p>
                      <a:pPr algn="ctr">
                        <a:lnSpc>
                          <a:spcPct val="115000"/>
                        </a:lnSpc>
                        <a:spcAft>
                          <a:spcPts val="0"/>
                        </a:spcAft>
                      </a:pPr>
                      <a:r>
                        <a:rPr lang="en-GB" sz="1100" dirty="0" smtClean="0">
                          <a:effectLst/>
                          <a:latin typeface="Calibri"/>
                          <a:ea typeface="Calibri"/>
                          <a:cs typeface="Times New Roman"/>
                        </a:rPr>
                        <a:t>10 – 10 = 0</a:t>
                      </a:r>
                    </a:p>
                    <a:p>
                      <a:pPr algn="ctr">
                        <a:lnSpc>
                          <a:spcPct val="115000"/>
                        </a:lnSpc>
                        <a:spcAft>
                          <a:spcPts val="0"/>
                        </a:spcAft>
                      </a:pPr>
                      <a:r>
                        <a:rPr lang="en-GB" sz="1100" dirty="0" smtClean="0">
                          <a:effectLst/>
                          <a:latin typeface="Calibri"/>
                          <a:ea typeface="Calibri"/>
                          <a:cs typeface="Times New Roman"/>
                        </a:rPr>
                        <a:t>10</a:t>
                      </a:r>
                      <a:r>
                        <a:rPr lang="en-GB" sz="1100" baseline="0" dirty="0" smtClean="0">
                          <a:effectLst/>
                          <a:latin typeface="Calibri"/>
                          <a:ea typeface="Calibri"/>
                          <a:cs typeface="Times New Roman"/>
                        </a:rPr>
                        <a:t> – 0 = 10</a:t>
                      </a: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 + 9 = 10</a:t>
                      </a:r>
                    </a:p>
                    <a:p>
                      <a:pPr algn="ctr">
                        <a:lnSpc>
                          <a:spcPct val="115000"/>
                        </a:lnSpc>
                        <a:spcAft>
                          <a:spcPts val="0"/>
                        </a:spcAft>
                      </a:pPr>
                      <a:r>
                        <a:rPr lang="en-GB" sz="1100" dirty="0" smtClean="0">
                          <a:effectLst/>
                          <a:latin typeface="Calibri"/>
                          <a:ea typeface="Calibri"/>
                          <a:cs typeface="Times New Roman"/>
                        </a:rPr>
                        <a:t>9</a:t>
                      </a:r>
                      <a:r>
                        <a:rPr lang="en-GB" sz="1100" baseline="0" dirty="0" smtClean="0">
                          <a:effectLst/>
                          <a:latin typeface="Calibri"/>
                          <a:ea typeface="Calibri"/>
                          <a:cs typeface="Times New Roman"/>
                        </a:rPr>
                        <a:t> + 1 = 10</a:t>
                      </a:r>
                    </a:p>
                    <a:p>
                      <a:pPr algn="ctr">
                        <a:lnSpc>
                          <a:spcPct val="115000"/>
                        </a:lnSpc>
                        <a:spcAft>
                          <a:spcPts val="0"/>
                        </a:spcAft>
                      </a:pPr>
                      <a:r>
                        <a:rPr lang="en-GB" sz="1100" baseline="0" dirty="0" smtClean="0">
                          <a:effectLst/>
                          <a:latin typeface="Calibri"/>
                          <a:ea typeface="Calibri"/>
                          <a:cs typeface="Times New Roman"/>
                        </a:rPr>
                        <a:t>10 – 9 = 1</a:t>
                      </a:r>
                    </a:p>
                    <a:p>
                      <a:pPr algn="ctr">
                        <a:lnSpc>
                          <a:spcPct val="115000"/>
                        </a:lnSpc>
                        <a:spcAft>
                          <a:spcPts val="0"/>
                        </a:spcAft>
                      </a:pPr>
                      <a:r>
                        <a:rPr lang="en-GB" sz="1100" baseline="0" dirty="0" smtClean="0">
                          <a:effectLst/>
                          <a:latin typeface="Calibri"/>
                          <a:ea typeface="Calibri"/>
                          <a:cs typeface="Times New Roman"/>
                        </a:rPr>
                        <a:t>10 – 1 = 9</a:t>
                      </a:r>
                      <a:endParaRPr lang="en-GB" sz="1100" dirty="0" smtClean="0">
                        <a:effectLst/>
                        <a:latin typeface="Calibri"/>
                        <a:ea typeface="Calibri"/>
                        <a:cs typeface="Times New Roman"/>
                      </a:endParaRPr>
                    </a:p>
                  </a:txBody>
                  <a:tcPr marL="68580" marR="68580" marT="0" marB="0">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10 – 8 = 2</a:t>
                      </a:r>
                    </a:p>
                    <a:p>
                      <a:pPr algn="ctr">
                        <a:lnSpc>
                          <a:spcPct val="115000"/>
                        </a:lnSpc>
                        <a:spcAft>
                          <a:spcPts val="0"/>
                        </a:spcAft>
                      </a:pPr>
                      <a:r>
                        <a:rPr lang="en-GB" sz="1100" baseline="0" dirty="0" smtClean="0">
                          <a:effectLst/>
                          <a:latin typeface="Calibri"/>
                          <a:ea typeface="Calibri"/>
                          <a:cs typeface="Times New Roman"/>
                        </a:rPr>
                        <a:t>10 – 2 = 8</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10 – 7 = 3</a:t>
                      </a:r>
                    </a:p>
                    <a:p>
                      <a:pPr algn="ctr">
                        <a:lnSpc>
                          <a:spcPct val="115000"/>
                        </a:lnSpc>
                        <a:spcAft>
                          <a:spcPts val="0"/>
                        </a:spcAft>
                      </a:pPr>
                      <a:r>
                        <a:rPr lang="en-GB" sz="1100" baseline="0" dirty="0" smtClean="0">
                          <a:effectLst/>
                          <a:latin typeface="Calibri"/>
                          <a:ea typeface="Calibri"/>
                          <a:cs typeface="Times New Roman"/>
                        </a:rPr>
                        <a:t>10 – 3 = 7</a:t>
                      </a:r>
                    </a:p>
                  </a:txBody>
                  <a:tcPr marL="68580" marR="68580" marT="0" marB="0">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15000"/>
                        </a:lnSpc>
                        <a:spcAft>
                          <a:spcPts val="0"/>
                        </a:spcAft>
                      </a:pPr>
                      <a:r>
                        <a:rPr lang="en-GB" sz="1100" dirty="0" smtClean="0">
                          <a:effectLst/>
                          <a:latin typeface="Calibri"/>
                          <a:ea typeface="Calibri"/>
                          <a:cs typeface="Times New Roman"/>
                        </a:rPr>
                        <a:t>4 + 6 = 10</a:t>
                      </a:r>
                    </a:p>
                    <a:p>
                      <a:pPr algn="ctr">
                        <a:lnSpc>
                          <a:spcPct val="115000"/>
                        </a:lnSpc>
                        <a:spcAft>
                          <a:spcPts val="0"/>
                        </a:spcAft>
                      </a:pPr>
                      <a:r>
                        <a:rPr lang="en-GB" sz="1100" dirty="0" smtClean="0">
                          <a:effectLst/>
                          <a:latin typeface="Calibri"/>
                          <a:ea typeface="Calibri"/>
                          <a:cs typeface="Times New Roman"/>
                        </a:rPr>
                        <a:t>6</a:t>
                      </a:r>
                      <a:r>
                        <a:rPr lang="en-GB" sz="1100" baseline="0" dirty="0" smtClean="0">
                          <a:effectLst/>
                          <a:latin typeface="Calibri"/>
                          <a:ea typeface="Calibri"/>
                          <a:cs typeface="Times New Roman"/>
                        </a:rPr>
                        <a:t> + 4 = 10</a:t>
                      </a:r>
                    </a:p>
                    <a:p>
                      <a:pPr algn="ctr">
                        <a:lnSpc>
                          <a:spcPct val="115000"/>
                        </a:lnSpc>
                        <a:spcAft>
                          <a:spcPts val="0"/>
                        </a:spcAft>
                      </a:pPr>
                      <a:r>
                        <a:rPr lang="en-GB" sz="1100" baseline="0" dirty="0" smtClean="0">
                          <a:effectLst/>
                          <a:latin typeface="Calibri"/>
                          <a:ea typeface="Calibri"/>
                          <a:cs typeface="Times New Roman"/>
                        </a:rPr>
                        <a:t>10 – 6 = 4</a:t>
                      </a:r>
                    </a:p>
                    <a:p>
                      <a:pPr algn="ctr">
                        <a:lnSpc>
                          <a:spcPct val="115000"/>
                        </a:lnSpc>
                        <a:spcAft>
                          <a:spcPts val="0"/>
                        </a:spcAft>
                      </a:pPr>
                      <a:r>
                        <a:rPr lang="en-GB" sz="1100" baseline="0" dirty="0" smtClean="0">
                          <a:effectLst/>
                          <a:latin typeface="Calibri"/>
                          <a:ea typeface="Calibri"/>
                          <a:cs typeface="Times New Roman"/>
                        </a:rPr>
                        <a:t>10 – 4 = 6</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10 – 5 = 5</a:t>
                      </a:r>
                    </a:p>
                  </a:txBody>
                  <a:tcPr marL="68580" marR="68580" marT="0" marB="0">
                    <a:lnL>
                      <a:noFill/>
                    </a:lnL>
                    <a:lnR>
                      <a:noFill/>
                    </a:lnR>
                    <a:lnT>
                      <a:noFill/>
                    </a:lnT>
                    <a:lnB>
                      <a:noFill/>
                    </a:lnB>
                    <a:lnTlToBr w="12700" cmpd="sng">
                      <a:noFill/>
                      <a:prstDash val="solid"/>
                    </a:lnTlToBr>
                    <a:lnBlToTr w="12700" cmpd="sng">
                      <a:noFill/>
                      <a:prstDash val="solid"/>
                    </a:lnBlToTr>
                    <a:noFill/>
                  </a:tcPr>
                </a:tc>
              </a:tr>
            </a:tbl>
          </a:graphicData>
        </a:graphic>
      </p:graphicFrame>
      <p:sp>
        <p:nvSpPr>
          <p:cNvPr id="26" name="Rectangle 25"/>
          <p:cNvSpPr/>
          <p:nvPr/>
        </p:nvSpPr>
        <p:spPr>
          <a:xfrm>
            <a:off x="5383383" y="776827"/>
            <a:ext cx="2937022" cy="338554"/>
          </a:xfrm>
          <a:prstGeom prst="rect">
            <a:avLst/>
          </a:prstGeom>
        </p:spPr>
        <p:txBody>
          <a:bodyPr wrap="none">
            <a:spAutoFit/>
          </a:bodyPr>
          <a:lstStyle/>
          <a:p>
            <a:r>
              <a:rPr lang="en-GB" sz="1100" b="1" dirty="0" smtClean="0">
                <a:latin typeface="Sassoon Primary Std" panose="020B0503020103030203" pitchFamily="34" charset="0"/>
              </a:rPr>
              <a:t>I know doubles and halves of numbers to 10</a:t>
            </a:r>
            <a:r>
              <a:rPr lang="en-GB" sz="1600" b="1" dirty="0" smtClean="0">
                <a:latin typeface="Sassoon Primary Std" panose="020B0503020103030203" pitchFamily="34" charset="0"/>
              </a:rPr>
              <a:t>.</a:t>
            </a:r>
            <a:endParaRPr lang="en-GB" sz="1600" b="1" dirty="0">
              <a:latin typeface="Sassoon Primary Std" panose="020B0503020103030203" pitchFamily="34" charset="0"/>
            </a:endParaRPr>
          </a:p>
        </p:txBody>
      </p:sp>
      <p:graphicFrame>
        <p:nvGraphicFramePr>
          <p:cNvPr id="27" name="Content Placeholder 6"/>
          <p:cNvGraphicFramePr>
            <a:graphicFrameLocks/>
          </p:cNvGraphicFramePr>
          <p:nvPr>
            <p:extLst>
              <p:ext uri="{D42A27DB-BD31-4B8C-83A1-F6EECF244321}">
                <p14:modId xmlns:p14="http://schemas.microsoft.com/office/powerpoint/2010/main" val="3699955910"/>
              </p:ext>
            </p:extLst>
          </p:nvPr>
        </p:nvGraphicFramePr>
        <p:xfrm>
          <a:off x="5578724" y="1129025"/>
          <a:ext cx="2517994" cy="1381138"/>
        </p:xfrm>
        <a:graphic>
          <a:graphicData uri="http://schemas.openxmlformats.org/drawingml/2006/table">
            <a:tbl>
              <a:tblPr firstRow="1" bandRow="1">
                <a:tableStyleId>{2D5ABB26-0587-4C30-8999-92F81FD0307C}</a:tableStyleId>
              </a:tblPr>
              <a:tblGrid>
                <a:gridCol w="1258997"/>
                <a:gridCol w="1258997"/>
              </a:tblGrid>
              <a:tr h="1381138">
                <a:tc>
                  <a:txBody>
                    <a:bodyPr/>
                    <a:lstStyle/>
                    <a:p>
                      <a:pPr algn="ctr">
                        <a:lnSpc>
                          <a:spcPct val="115000"/>
                        </a:lnSpc>
                        <a:spcAft>
                          <a:spcPts val="0"/>
                        </a:spcAft>
                      </a:pPr>
                      <a:r>
                        <a:rPr lang="en-GB" sz="700" dirty="0" smtClean="0">
                          <a:effectLst/>
                          <a:latin typeface="Calibri"/>
                          <a:ea typeface="Calibri"/>
                          <a:cs typeface="Times New Roman"/>
                        </a:rPr>
                        <a:t>0 + 0 = 0</a:t>
                      </a:r>
                    </a:p>
                    <a:p>
                      <a:pPr algn="ctr">
                        <a:lnSpc>
                          <a:spcPct val="115000"/>
                        </a:lnSpc>
                        <a:spcAft>
                          <a:spcPts val="0"/>
                        </a:spcAft>
                      </a:pPr>
                      <a:r>
                        <a:rPr lang="en-GB" sz="700" dirty="0" smtClean="0">
                          <a:effectLst/>
                          <a:latin typeface="Calibri"/>
                          <a:ea typeface="Calibri"/>
                          <a:cs typeface="Times New Roman"/>
                        </a:rPr>
                        <a:t>1 + 1 = 1</a:t>
                      </a:r>
                    </a:p>
                    <a:p>
                      <a:pPr algn="ctr">
                        <a:lnSpc>
                          <a:spcPct val="115000"/>
                        </a:lnSpc>
                        <a:spcAft>
                          <a:spcPts val="0"/>
                        </a:spcAft>
                      </a:pPr>
                      <a:r>
                        <a:rPr lang="en-GB" sz="700" dirty="0" smtClean="0">
                          <a:effectLst/>
                          <a:latin typeface="Calibri"/>
                          <a:ea typeface="Calibri"/>
                          <a:cs typeface="Times New Roman"/>
                        </a:rPr>
                        <a:t>2 + 2 = 4</a:t>
                      </a:r>
                    </a:p>
                    <a:p>
                      <a:pPr algn="ctr">
                        <a:lnSpc>
                          <a:spcPct val="115000"/>
                        </a:lnSpc>
                        <a:spcAft>
                          <a:spcPts val="0"/>
                        </a:spcAft>
                      </a:pPr>
                      <a:r>
                        <a:rPr lang="en-GB" sz="700" dirty="0" smtClean="0">
                          <a:effectLst/>
                          <a:latin typeface="Calibri"/>
                          <a:ea typeface="Calibri"/>
                          <a:cs typeface="Times New Roman"/>
                        </a:rPr>
                        <a:t>3 + 3 = 6</a:t>
                      </a:r>
                    </a:p>
                    <a:p>
                      <a:pPr algn="ctr">
                        <a:lnSpc>
                          <a:spcPct val="115000"/>
                        </a:lnSpc>
                        <a:spcAft>
                          <a:spcPts val="0"/>
                        </a:spcAft>
                      </a:pPr>
                      <a:r>
                        <a:rPr lang="en-GB" sz="700" dirty="0" smtClean="0">
                          <a:effectLst/>
                          <a:latin typeface="Calibri"/>
                          <a:ea typeface="Calibri"/>
                          <a:cs typeface="Times New Roman"/>
                        </a:rPr>
                        <a:t>4 + 4 = 8</a:t>
                      </a:r>
                    </a:p>
                    <a:p>
                      <a:pPr algn="ctr">
                        <a:lnSpc>
                          <a:spcPct val="115000"/>
                        </a:lnSpc>
                        <a:spcAft>
                          <a:spcPts val="0"/>
                        </a:spcAft>
                      </a:pPr>
                      <a:r>
                        <a:rPr lang="en-GB" sz="700" dirty="0" smtClean="0">
                          <a:effectLst/>
                          <a:latin typeface="Calibri"/>
                          <a:ea typeface="Calibri"/>
                          <a:cs typeface="Times New Roman"/>
                        </a:rPr>
                        <a:t>5 + 5 = 10</a:t>
                      </a:r>
                    </a:p>
                    <a:p>
                      <a:pPr algn="ctr">
                        <a:lnSpc>
                          <a:spcPct val="115000"/>
                        </a:lnSpc>
                        <a:spcAft>
                          <a:spcPts val="0"/>
                        </a:spcAft>
                      </a:pPr>
                      <a:r>
                        <a:rPr lang="en-GB" sz="700" dirty="0" smtClean="0">
                          <a:effectLst/>
                          <a:latin typeface="Calibri"/>
                          <a:ea typeface="Calibri"/>
                          <a:cs typeface="Times New Roman"/>
                        </a:rPr>
                        <a:t>6 + 6 = 12</a:t>
                      </a:r>
                    </a:p>
                    <a:p>
                      <a:pPr algn="ctr">
                        <a:lnSpc>
                          <a:spcPct val="115000"/>
                        </a:lnSpc>
                        <a:spcAft>
                          <a:spcPts val="0"/>
                        </a:spcAft>
                      </a:pPr>
                      <a:r>
                        <a:rPr lang="en-GB" sz="700" dirty="0" smtClean="0">
                          <a:effectLst/>
                          <a:latin typeface="Calibri"/>
                          <a:ea typeface="Calibri"/>
                          <a:cs typeface="Times New Roman"/>
                        </a:rPr>
                        <a:t>7 + 7 = 14</a:t>
                      </a:r>
                    </a:p>
                    <a:p>
                      <a:pPr algn="ctr">
                        <a:lnSpc>
                          <a:spcPct val="115000"/>
                        </a:lnSpc>
                        <a:spcAft>
                          <a:spcPts val="0"/>
                        </a:spcAft>
                      </a:pPr>
                      <a:r>
                        <a:rPr lang="en-GB" sz="700" dirty="0" smtClean="0">
                          <a:effectLst/>
                          <a:latin typeface="Calibri"/>
                          <a:ea typeface="Calibri"/>
                          <a:cs typeface="Times New Roman"/>
                        </a:rPr>
                        <a:t>8 + 8 = 16</a:t>
                      </a:r>
                    </a:p>
                    <a:p>
                      <a:pPr algn="ctr">
                        <a:lnSpc>
                          <a:spcPct val="115000"/>
                        </a:lnSpc>
                        <a:spcAft>
                          <a:spcPts val="0"/>
                        </a:spcAft>
                      </a:pPr>
                      <a:r>
                        <a:rPr lang="en-GB" sz="700" dirty="0" smtClean="0">
                          <a:effectLst/>
                          <a:latin typeface="Calibri"/>
                          <a:ea typeface="Calibri"/>
                          <a:cs typeface="Times New Roman"/>
                        </a:rPr>
                        <a:t>9 + 9 = 18</a:t>
                      </a:r>
                    </a:p>
                    <a:p>
                      <a:pPr algn="ctr">
                        <a:lnSpc>
                          <a:spcPct val="115000"/>
                        </a:lnSpc>
                        <a:spcAft>
                          <a:spcPts val="0"/>
                        </a:spcAft>
                      </a:pPr>
                      <a:r>
                        <a:rPr lang="en-GB" sz="700" dirty="0" smtClean="0">
                          <a:effectLst/>
                          <a:latin typeface="Calibri"/>
                          <a:ea typeface="Calibri"/>
                          <a:cs typeface="Times New Roman"/>
                        </a:rPr>
                        <a:t>10 + 10 = 20</a:t>
                      </a:r>
                      <a:endParaRPr lang="en-GB" sz="7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700" dirty="0" smtClean="0">
                          <a:effectLst/>
                          <a:latin typeface="Calibri"/>
                          <a:ea typeface="Calibri"/>
                          <a:cs typeface="Times New Roman"/>
                        </a:rPr>
                        <a:t>½ of 0 = 0</a:t>
                      </a:r>
                    </a:p>
                    <a:p>
                      <a:pPr algn="ctr">
                        <a:lnSpc>
                          <a:spcPct val="115000"/>
                        </a:lnSpc>
                        <a:spcAft>
                          <a:spcPts val="0"/>
                        </a:spcAft>
                      </a:pPr>
                      <a:r>
                        <a:rPr lang="en-GB" sz="700" dirty="0" smtClean="0">
                          <a:effectLst/>
                          <a:latin typeface="Calibri"/>
                          <a:ea typeface="Calibri"/>
                          <a:cs typeface="Times New Roman"/>
                        </a:rPr>
                        <a:t>½ of 2 = 1</a:t>
                      </a:r>
                    </a:p>
                    <a:p>
                      <a:pPr algn="ctr">
                        <a:lnSpc>
                          <a:spcPct val="115000"/>
                        </a:lnSpc>
                        <a:spcAft>
                          <a:spcPts val="0"/>
                        </a:spcAft>
                      </a:pPr>
                      <a:r>
                        <a:rPr lang="en-GB" sz="700" dirty="0" smtClean="0">
                          <a:effectLst/>
                          <a:latin typeface="Calibri"/>
                          <a:ea typeface="Calibri"/>
                          <a:cs typeface="Times New Roman"/>
                        </a:rPr>
                        <a:t>½ of 4 = 2</a:t>
                      </a:r>
                    </a:p>
                    <a:p>
                      <a:pPr algn="ctr">
                        <a:lnSpc>
                          <a:spcPct val="115000"/>
                        </a:lnSpc>
                        <a:spcAft>
                          <a:spcPts val="0"/>
                        </a:spcAft>
                      </a:pPr>
                      <a:r>
                        <a:rPr lang="en-GB" sz="700" dirty="0" smtClean="0">
                          <a:effectLst/>
                          <a:latin typeface="Calibri"/>
                          <a:ea typeface="Calibri"/>
                          <a:cs typeface="Times New Roman"/>
                        </a:rPr>
                        <a:t>½ of 6 = 3</a:t>
                      </a:r>
                    </a:p>
                    <a:p>
                      <a:pPr algn="ctr">
                        <a:lnSpc>
                          <a:spcPct val="115000"/>
                        </a:lnSpc>
                        <a:spcAft>
                          <a:spcPts val="0"/>
                        </a:spcAft>
                      </a:pPr>
                      <a:r>
                        <a:rPr lang="en-GB" sz="700" dirty="0" smtClean="0">
                          <a:effectLst/>
                          <a:latin typeface="Calibri"/>
                          <a:ea typeface="Calibri"/>
                          <a:cs typeface="Times New Roman"/>
                        </a:rPr>
                        <a:t>½ of 8 = 4</a:t>
                      </a:r>
                    </a:p>
                    <a:p>
                      <a:pPr algn="ctr">
                        <a:lnSpc>
                          <a:spcPct val="115000"/>
                        </a:lnSpc>
                        <a:spcAft>
                          <a:spcPts val="0"/>
                        </a:spcAft>
                      </a:pPr>
                      <a:r>
                        <a:rPr lang="en-GB" sz="700" dirty="0" smtClean="0">
                          <a:effectLst/>
                          <a:latin typeface="Calibri"/>
                          <a:ea typeface="Calibri"/>
                          <a:cs typeface="Times New Roman"/>
                        </a:rPr>
                        <a:t>½ of 10 = 5</a:t>
                      </a:r>
                    </a:p>
                  </a:txBody>
                  <a:tcPr marL="68580" marR="68580" marT="0" marB="0"/>
                </a:tc>
              </a:tr>
            </a:tbl>
          </a:graphicData>
        </a:graphic>
      </p:graphicFrame>
      <p:sp>
        <p:nvSpPr>
          <p:cNvPr id="28" name="Content Placeholder 4"/>
          <p:cNvSpPr txBox="1">
            <a:spLocks/>
          </p:cNvSpPr>
          <p:nvPr/>
        </p:nvSpPr>
        <p:spPr>
          <a:xfrm>
            <a:off x="8483729" y="1103025"/>
            <a:ext cx="3501752" cy="1800200"/>
          </a:xfrm>
          <a:prstGeom prst="rect">
            <a:avLst/>
          </a:prstGeom>
        </p:spPr>
        <p:txBody>
          <a:bodyPr vert="horz">
            <a:norm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Calibri" panose="020F0502020204030204" pitchFamily="34" charset="0"/>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Calibri" panose="020F0502020204030204" pitchFamily="34" charset="0"/>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Calibri" panose="020F0502020204030204" pitchFamily="34" charset="0"/>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Calibri" panose="020F0502020204030204" pitchFamily="34" charset="0"/>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Calibri" panose="020F0502020204030204" pitchFamily="34" charset="0"/>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0"/>
              </a:spcAft>
              <a:buClr>
                <a:srgbClr val="727CA3"/>
              </a:buClr>
              <a:buSzPct val="76000"/>
              <a:buFont typeface="Wingdings 3"/>
              <a:buNone/>
              <a:tabLst/>
              <a:defRPr/>
            </a:pPr>
            <a:r>
              <a:rPr kumimoji="0" lang="en-GB" sz="12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Children need to be able to tell the time using a clock with hands. This target can be broken down into several steps.</a:t>
            </a:r>
          </a:p>
          <a:p>
            <a:pPr marL="274320" marR="0" lvl="0" indent="-274320" algn="l" defTabSz="914400" rtl="0" eaLnBrk="1" fontAlgn="auto" latinLnBrk="0" hangingPunct="1">
              <a:lnSpc>
                <a:spcPct val="100000"/>
              </a:lnSpc>
              <a:spcBef>
                <a:spcPts val="600"/>
              </a:spcBef>
              <a:spcAft>
                <a:spcPts val="0"/>
              </a:spcAft>
              <a:buClr>
                <a:srgbClr val="727CA3"/>
              </a:buClr>
              <a:buSzPct val="76000"/>
              <a:buFont typeface="Wingdings 3"/>
              <a:buChar char=""/>
              <a:tabLst/>
              <a:defRPr/>
            </a:pPr>
            <a:r>
              <a:rPr kumimoji="0" lang="en-GB" sz="12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I can tell the time to the nearest hour.</a:t>
            </a:r>
          </a:p>
          <a:p>
            <a:pPr marL="274320" marR="0" lvl="0" indent="-274320" algn="l" defTabSz="914400" rtl="0" eaLnBrk="1" fontAlgn="auto" latinLnBrk="0" hangingPunct="1">
              <a:lnSpc>
                <a:spcPct val="100000"/>
              </a:lnSpc>
              <a:spcBef>
                <a:spcPts val="600"/>
              </a:spcBef>
              <a:spcAft>
                <a:spcPts val="0"/>
              </a:spcAft>
              <a:buClr>
                <a:srgbClr val="727CA3"/>
              </a:buClr>
              <a:buSzPct val="76000"/>
              <a:buFont typeface="Wingdings 3"/>
              <a:buChar char=""/>
              <a:tabLst/>
              <a:defRPr/>
            </a:pPr>
            <a:r>
              <a:rPr kumimoji="0" lang="en-GB" sz="12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I can tell the time to the nearest half hour.</a:t>
            </a:r>
          </a:p>
          <a:p>
            <a:pPr marL="0" marR="0" lvl="0" indent="0" algn="l" defTabSz="914400" rtl="0" eaLnBrk="1" fontAlgn="auto" latinLnBrk="0" hangingPunct="1">
              <a:lnSpc>
                <a:spcPct val="100000"/>
              </a:lnSpc>
              <a:spcBef>
                <a:spcPts val="600"/>
              </a:spcBef>
              <a:spcAft>
                <a:spcPts val="0"/>
              </a:spcAft>
              <a:buClr>
                <a:srgbClr val="727CA3"/>
              </a:buClr>
              <a:buSzPct val="76000"/>
              <a:buFont typeface="Wingdings 3"/>
              <a:buNone/>
              <a:tabLst/>
              <a:defRPr/>
            </a:pPr>
            <a:endParaRPr kumimoji="0" lang="en-GB" sz="2600" b="0"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pic>
        <p:nvPicPr>
          <p:cNvPr id="29" name="Picture 28"/>
          <p:cNvPicPr>
            <a:picLocks noChangeAspect="1"/>
          </p:cNvPicPr>
          <p:nvPr/>
        </p:nvPicPr>
        <p:blipFill>
          <a:blip r:embed="rId10"/>
          <a:stretch>
            <a:fillRect/>
          </a:stretch>
        </p:blipFill>
        <p:spPr>
          <a:xfrm>
            <a:off x="8930860" y="2249867"/>
            <a:ext cx="983065" cy="1013548"/>
          </a:xfrm>
          <a:prstGeom prst="rect">
            <a:avLst/>
          </a:prstGeom>
        </p:spPr>
      </p:pic>
      <p:pic>
        <p:nvPicPr>
          <p:cNvPr id="30" name="Picture 29"/>
          <p:cNvPicPr>
            <a:picLocks noChangeAspect="1"/>
          </p:cNvPicPr>
          <p:nvPr/>
        </p:nvPicPr>
        <p:blipFill>
          <a:blip r:embed="rId11"/>
          <a:stretch>
            <a:fillRect/>
          </a:stretch>
        </p:blipFill>
        <p:spPr>
          <a:xfrm>
            <a:off x="10276363" y="2272936"/>
            <a:ext cx="1021168" cy="922100"/>
          </a:xfrm>
          <a:prstGeom prst="rect">
            <a:avLst/>
          </a:prstGeom>
        </p:spPr>
      </p:pic>
      <p:sp>
        <p:nvSpPr>
          <p:cNvPr id="33" name="Rectangle 32"/>
          <p:cNvSpPr/>
          <p:nvPr/>
        </p:nvSpPr>
        <p:spPr>
          <a:xfrm>
            <a:off x="9581221" y="877971"/>
            <a:ext cx="1306768" cy="261610"/>
          </a:xfrm>
          <a:prstGeom prst="rect">
            <a:avLst/>
          </a:prstGeom>
        </p:spPr>
        <p:txBody>
          <a:bodyPr wrap="none">
            <a:spAutoFit/>
          </a:bodyPr>
          <a:lstStyle/>
          <a:p>
            <a:pPr lvl="0" algn="ctr">
              <a:spcBef>
                <a:spcPts val="600"/>
              </a:spcBef>
              <a:buClr>
                <a:srgbClr val="727CA3"/>
              </a:buClr>
              <a:buSzPct val="76000"/>
            </a:pPr>
            <a:r>
              <a:rPr lang="en-GB" sz="1100" b="1" dirty="0">
                <a:solidFill>
                  <a:prstClr val="black"/>
                </a:solidFill>
                <a:latin typeface="Sassoon Primary Std" panose="020B0503020103030203" pitchFamily="34" charset="0"/>
              </a:rPr>
              <a:t>I can tell the time.</a:t>
            </a:r>
          </a:p>
        </p:txBody>
      </p:sp>
      <p:sp>
        <p:nvSpPr>
          <p:cNvPr id="34" name="TextBox 33"/>
          <p:cNvSpPr txBox="1"/>
          <p:nvPr/>
        </p:nvSpPr>
        <p:spPr>
          <a:xfrm>
            <a:off x="8502169" y="3456646"/>
            <a:ext cx="3352799" cy="430887"/>
          </a:xfrm>
          <a:prstGeom prst="rect">
            <a:avLst/>
          </a:prstGeom>
          <a:noFill/>
        </p:spPr>
        <p:txBody>
          <a:bodyPr wrap="square" rtlCol="0">
            <a:spAutoFit/>
          </a:bodyPr>
          <a:lstStyle/>
          <a:p>
            <a:pPr algn="ctr"/>
            <a:r>
              <a:rPr lang="en-US" sz="1100" b="1" dirty="0" smtClean="0">
                <a:latin typeface="Sassoon Primary Std" panose="020B0503020103030203" pitchFamily="34" charset="0"/>
              </a:rPr>
              <a:t>I know the days of the week and the months of the year.</a:t>
            </a:r>
            <a:endParaRPr lang="en-GB" sz="1100" b="1" dirty="0">
              <a:latin typeface="Sassoon Primary Std" panose="020B0503020103030203" pitchFamily="34" charset="0"/>
            </a:endParaRPr>
          </a:p>
        </p:txBody>
      </p:sp>
      <p:pic>
        <p:nvPicPr>
          <p:cNvPr id="35" name="Picture 34"/>
          <p:cNvPicPr>
            <a:picLocks noChangeAspect="1"/>
          </p:cNvPicPr>
          <p:nvPr/>
        </p:nvPicPr>
        <p:blipFill>
          <a:blip r:embed="rId12"/>
          <a:stretch>
            <a:fillRect/>
          </a:stretch>
        </p:blipFill>
        <p:spPr>
          <a:xfrm>
            <a:off x="9249386" y="4001721"/>
            <a:ext cx="951020" cy="1335086"/>
          </a:xfrm>
          <a:prstGeom prst="rect">
            <a:avLst/>
          </a:prstGeom>
        </p:spPr>
      </p:pic>
      <p:pic>
        <p:nvPicPr>
          <p:cNvPr id="36" name="Picture 35"/>
          <p:cNvPicPr>
            <a:picLocks noChangeAspect="1"/>
          </p:cNvPicPr>
          <p:nvPr/>
        </p:nvPicPr>
        <p:blipFill>
          <a:blip r:embed="rId13"/>
          <a:stretch>
            <a:fillRect/>
          </a:stretch>
        </p:blipFill>
        <p:spPr>
          <a:xfrm>
            <a:off x="10276363" y="4036581"/>
            <a:ext cx="1021168" cy="1300226"/>
          </a:xfrm>
          <a:prstGeom prst="rect">
            <a:avLst/>
          </a:prstGeom>
        </p:spPr>
      </p:pic>
      <p:sp>
        <p:nvSpPr>
          <p:cNvPr id="38" name="Rectangle 37"/>
          <p:cNvSpPr/>
          <p:nvPr/>
        </p:nvSpPr>
        <p:spPr>
          <a:xfrm>
            <a:off x="4189322" y="5134030"/>
            <a:ext cx="4379386" cy="1599576"/>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4188048" y="5159009"/>
            <a:ext cx="4249042" cy="1569660"/>
          </a:xfrm>
          <a:prstGeom prst="rect">
            <a:avLst/>
          </a:prstGeom>
        </p:spPr>
        <p:txBody>
          <a:bodyPr wrap="square">
            <a:spAutoFit/>
          </a:bodyPr>
          <a:lstStyle/>
          <a:p>
            <a:pPr lvl="0" algn="just" eaLnBrk="0" fontAlgn="base" hangingPunct="0">
              <a:spcBef>
                <a:spcPct val="0"/>
              </a:spcBef>
              <a:spcAft>
                <a:spcPct val="0"/>
              </a:spcAft>
            </a:pPr>
            <a:r>
              <a:rPr lang="en-GB" altLang="en-US" sz="800" u="sng" dirty="0">
                <a:solidFill>
                  <a:prstClr val="black"/>
                </a:solidFill>
                <a:latin typeface="Sassoon Primary Std" panose="020B0503020103030203" pitchFamily="34" charset="0"/>
                <a:ea typeface="Calibri" panose="020F0502020204030204" pitchFamily="34" charset="0"/>
                <a:cs typeface="Times New Roman" pitchFamily="18" charset="0"/>
              </a:rPr>
              <a:t>Top Tips</a:t>
            </a:r>
          </a:p>
          <a:p>
            <a:pPr lvl="0" algn="just"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Arial" pitchFamily="34" charset="0"/>
            </a:endParaRPr>
          </a:p>
          <a:p>
            <a:pPr lvl="0" algn="just" eaLnBrk="0" fontAlgn="base" hangingPunct="0">
              <a:spcBef>
                <a:spcPct val="0"/>
              </a:spcBef>
              <a:spcAft>
                <a:spcPct val="0"/>
              </a:spcAft>
            </a:pPr>
            <a:r>
              <a:rPr lang="en-GB" altLang="en-US" sz="800" dirty="0">
                <a:solidFill>
                  <a:prstClr val="black"/>
                </a:solidFill>
                <a:latin typeface="Sassoon Primary Std" panose="020B0503020103030203" pitchFamily="34" charset="0"/>
                <a:ea typeface="Calibri" pitchFamily="34" charset="0"/>
                <a:cs typeface="Times New Roman" pitchFamily="18" charset="0"/>
              </a:rPr>
              <a:t>The secret to success is practising </a:t>
            </a:r>
            <a:r>
              <a:rPr lang="en-GB" altLang="en-US" sz="800" b="1" dirty="0">
                <a:solidFill>
                  <a:prstClr val="black"/>
                </a:solidFill>
                <a:latin typeface="Sassoon Primary Std" panose="020B0503020103030203" pitchFamily="34" charset="0"/>
                <a:ea typeface="Calibri" pitchFamily="34" charset="0"/>
                <a:cs typeface="Times New Roman" pitchFamily="18" charset="0"/>
              </a:rPr>
              <a:t>little</a:t>
            </a:r>
            <a:r>
              <a:rPr lang="en-GB" altLang="en-US" sz="800" dirty="0">
                <a:solidFill>
                  <a:prstClr val="black"/>
                </a:solidFill>
                <a:latin typeface="Sassoon Primary Std" panose="020B0503020103030203" pitchFamily="34" charset="0"/>
                <a:ea typeface="Calibri" pitchFamily="34" charset="0"/>
                <a:cs typeface="Times New Roman" pitchFamily="18" charset="0"/>
              </a:rPr>
              <a:t> and </a:t>
            </a:r>
            <a:r>
              <a:rPr lang="en-GB" altLang="en-US" sz="800" b="1" dirty="0">
                <a:solidFill>
                  <a:prstClr val="black"/>
                </a:solidFill>
                <a:latin typeface="Sassoon Primary Std" panose="020B0503020103030203" pitchFamily="34" charset="0"/>
                <a:ea typeface="Calibri" pitchFamily="34" charset="0"/>
                <a:cs typeface="Times New Roman" pitchFamily="18" charset="0"/>
              </a:rPr>
              <a:t>often</a:t>
            </a:r>
            <a:r>
              <a:rPr lang="en-GB" altLang="en-US" sz="800" dirty="0">
                <a:solidFill>
                  <a:prstClr val="black"/>
                </a:solidFill>
                <a:latin typeface="Sassoon Primary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algn="just"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Times New Roman" pitchFamily="18" charset="0"/>
            </a:endParaRPr>
          </a:p>
          <a:p>
            <a:pPr lvl="0" algn="just" eaLnBrk="0" fontAlgn="base" hangingPunct="0">
              <a:spcBef>
                <a:spcPct val="0"/>
              </a:spcBef>
              <a:spcAft>
                <a:spcPct val="0"/>
              </a:spcAft>
            </a:pPr>
            <a:r>
              <a:rPr lang="en-GB" altLang="en-US" sz="800" u="sng" dirty="0">
                <a:solidFill>
                  <a:prstClr val="black"/>
                </a:solidFill>
                <a:latin typeface="Sassoon Primary Std" panose="020B0503020103030203" pitchFamily="34" charset="0"/>
                <a:cs typeface="Times New Roman" pitchFamily="18" charset="0"/>
              </a:rPr>
              <a:t>Use practical resources</a:t>
            </a:r>
            <a:r>
              <a:rPr lang="en-GB" altLang="en-US" sz="800" dirty="0">
                <a:solidFill>
                  <a:prstClr val="black"/>
                </a:solidFill>
                <a:latin typeface="Sassoon Primary Std" panose="020B0503020103030203" pitchFamily="34" charset="0"/>
                <a:cs typeface="Times New Roman" pitchFamily="18" charset="0"/>
              </a:rPr>
              <a:t> – Your child has one potato on their plate and you give them two more. Can they predict how many they will have now?</a:t>
            </a:r>
          </a:p>
          <a:p>
            <a:pPr lvl="0" algn="just"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Times New Roman" pitchFamily="18" charset="0"/>
            </a:endParaRPr>
          </a:p>
          <a:p>
            <a:pPr lvl="0" algn="just" eaLnBrk="0" fontAlgn="base" hangingPunct="0">
              <a:spcBef>
                <a:spcPct val="0"/>
              </a:spcBef>
              <a:spcAft>
                <a:spcPct val="0"/>
              </a:spcAft>
            </a:pPr>
            <a:r>
              <a:rPr lang="en-GB" altLang="en-US" sz="800" u="sng" dirty="0">
                <a:solidFill>
                  <a:prstClr val="black"/>
                </a:solidFill>
                <a:latin typeface="Sassoon Primary Std" panose="020B0503020103030203" pitchFamily="34" charset="0"/>
                <a:cs typeface="Times New Roman" pitchFamily="18" charset="0"/>
              </a:rPr>
              <a:t>Play games</a:t>
            </a:r>
            <a:r>
              <a:rPr lang="en-GB" altLang="en-US" sz="800" dirty="0">
                <a:solidFill>
                  <a:prstClr val="black"/>
                </a:solidFill>
                <a:latin typeface="Sassoon Primary Std" panose="020B0503020103030203" pitchFamily="34" charset="0"/>
                <a:cs typeface="Times New Roman" pitchFamily="18" charset="0"/>
              </a:rPr>
              <a:t> – You can play number bond pairs online at </a:t>
            </a:r>
            <a:r>
              <a:rPr lang="en-GB" altLang="en-US" sz="800" dirty="0">
                <a:solidFill>
                  <a:prstClr val="black"/>
                </a:solidFill>
                <a:latin typeface="Sassoon Primary Std" panose="020B0503020103030203" pitchFamily="34" charset="0"/>
                <a:cs typeface="Times New Roman" pitchFamily="18" charset="0"/>
                <a:hlinkClick r:id="rId14"/>
              </a:rPr>
              <a:t>https://</a:t>
            </a:r>
            <a:r>
              <a:rPr lang="en-GB" altLang="en-US" sz="800" dirty="0" smtClean="0">
                <a:solidFill>
                  <a:prstClr val="black"/>
                </a:solidFill>
                <a:latin typeface="Sassoon Primary Std" panose="020B0503020103030203" pitchFamily="34" charset="0"/>
                <a:cs typeface="Times New Roman" pitchFamily="18" charset="0"/>
                <a:hlinkClick r:id="rId14"/>
              </a:rPr>
              <a:t>www.topmarks.co.uk/maths-games/daily10</a:t>
            </a:r>
            <a:r>
              <a:rPr lang="en-GB" altLang="en-US" sz="800" dirty="0" smtClean="0">
                <a:solidFill>
                  <a:prstClr val="black"/>
                </a:solidFill>
                <a:latin typeface="Sassoon Primary Std" panose="020B0503020103030203" pitchFamily="34" charset="0"/>
                <a:cs typeface="Times New Roman" pitchFamily="18" charset="0"/>
              </a:rPr>
              <a:t> and on the app ‘One Minute Maths’ by White Rose.</a:t>
            </a:r>
            <a:endParaRPr lang="en-GB" altLang="en-US" sz="800" dirty="0">
              <a:solidFill>
                <a:prstClr val="black"/>
              </a:solidFill>
              <a:latin typeface="Sassoon Primary Std" panose="020B0503020103030203" pitchFamily="34" charset="0"/>
              <a:cs typeface="Arial" pitchFamily="34" charset="0"/>
            </a:endParaRPr>
          </a:p>
        </p:txBody>
      </p:sp>
      <p:sp>
        <p:nvSpPr>
          <p:cNvPr id="40" name="Rectangle 39"/>
          <p:cNvSpPr/>
          <p:nvPr/>
        </p:nvSpPr>
        <p:spPr>
          <a:xfrm>
            <a:off x="5823055" y="2452260"/>
            <a:ext cx="2057678" cy="276999"/>
          </a:xfrm>
          <a:prstGeom prst="rect">
            <a:avLst/>
          </a:prstGeom>
        </p:spPr>
        <p:txBody>
          <a:bodyPr wrap="none">
            <a:spAutoFit/>
          </a:bodyPr>
          <a:lstStyle/>
          <a:p>
            <a:pPr lvl="0" algn="ctr">
              <a:spcBef>
                <a:spcPts val="600"/>
              </a:spcBef>
              <a:buClr>
                <a:srgbClr val="727CA3"/>
              </a:buClr>
              <a:buSzPct val="76000"/>
            </a:pPr>
            <a:r>
              <a:rPr lang="en-GB" sz="1200" b="1" dirty="0">
                <a:solidFill>
                  <a:prstClr val="black"/>
                </a:solidFill>
                <a:latin typeface="Sassoon Primary Std" panose="020B0503020103030203" pitchFamily="34" charset="0"/>
              </a:rPr>
              <a:t>I know number bonds to 20.</a:t>
            </a:r>
          </a:p>
        </p:txBody>
      </p:sp>
      <p:graphicFrame>
        <p:nvGraphicFramePr>
          <p:cNvPr id="41" name="Content Placeholder 6"/>
          <p:cNvGraphicFramePr>
            <a:graphicFrameLocks/>
          </p:cNvGraphicFramePr>
          <p:nvPr>
            <p:extLst>
              <p:ext uri="{D42A27DB-BD31-4B8C-83A1-F6EECF244321}">
                <p14:modId xmlns:p14="http://schemas.microsoft.com/office/powerpoint/2010/main" val="2681436983"/>
              </p:ext>
            </p:extLst>
          </p:nvPr>
        </p:nvGraphicFramePr>
        <p:xfrm>
          <a:off x="5055353" y="2728733"/>
          <a:ext cx="3564736" cy="1542288"/>
        </p:xfrm>
        <a:graphic>
          <a:graphicData uri="http://schemas.openxmlformats.org/drawingml/2006/table">
            <a:tbl>
              <a:tblPr firstRow="1" bandRow="1">
                <a:tableStyleId>{2D5ABB26-0587-4C30-8999-92F81FD0307C}</a:tableStyleId>
              </a:tblPr>
              <a:tblGrid>
                <a:gridCol w="891184"/>
                <a:gridCol w="891184"/>
                <a:gridCol w="891184"/>
                <a:gridCol w="891184"/>
              </a:tblGrid>
              <a:tr h="1347672">
                <a:tc>
                  <a:txBody>
                    <a:bodyPr/>
                    <a:lstStyle/>
                    <a:p>
                      <a:pPr algn="ctr">
                        <a:lnSpc>
                          <a:spcPct val="115000"/>
                        </a:lnSpc>
                        <a:spcAft>
                          <a:spcPts val="0"/>
                        </a:spcAft>
                      </a:pPr>
                      <a:r>
                        <a:rPr lang="en-GB" sz="800" dirty="0" smtClean="0">
                          <a:effectLst/>
                          <a:latin typeface="Calibri"/>
                          <a:ea typeface="Calibri"/>
                          <a:cs typeface="Times New Roman"/>
                        </a:rPr>
                        <a:t>0</a:t>
                      </a:r>
                      <a:r>
                        <a:rPr lang="en-GB" sz="800" baseline="0" dirty="0" smtClean="0">
                          <a:effectLst/>
                          <a:latin typeface="Calibri"/>
                          <a:ea typeface="Calibri"/>
                          <a:cs typeface="Times New Roman"/>
                        </a:rPr>
                        <a:t> + 20 = 20</a:t>
                      </a:r>
                    </a:p>
                    <a:p>
                      <a:pPr algn="ctr">
                        <a:lnSpc>
                          <a:spcPct val="115000"/>
                        </a:lnSpc>
                        <a:spcAft>
                          <a:spcPts val="0"/>
                        </a:spcAft>
                      </a:pPr>
                      <a:r>
                        <a:rPr lang="en-GB" sz="800" baseline="0" dirty="0" smtClean="0">
                          <a:effectLst/>
                          <a:latin typeface="Calibri"/>
                          <a:ea typeface="Calibri"/>
                          <a:cs typeface="Times New Roman"/>
                        </a:rPr>
                        <a:t>1 + 19 = 20</a:t>
                      </a:r>
                    </a:p>
                    <a:p>
                      <a:pPr algn="ctr">
                        <a:lnSpc>
                          <a:spcPct val="115000"/>
                        </a:lnSpc>
                        <a:spcAft>
                          <a:spcPts val="0"/>
                        </a:spcAft>
                      </a:pPr>
                      <a:r>
                        <a:rPr lang="en-GB" sz="800" baseline="0" dirty="0" smtClean="0">
                          <a:effectLst/>
                          <a:latin typeface="Calibri"/>
                          <a:ea typeface="Calibri"/>
                          <a:cs typeface="Times New Roman"/>
                        </a:rPr>
                        <a:t>2 + 18 = 20</a:t>
                      </a:r>
                    </a:p>
                    <a:p>
                      <a:pPr algn="ctr">
                        <a:lnSpc>
                          <a:spcPct val="115000"/>
                        </a:lnSpc>
                        <a:spcAft>
                          <a:spcPts val="0"/>
                        </a:spcAft>
                      </a:pPr>
                      <a:r>
                        <a:rPr lang="en-GB" sz="800" baseline="0" dirty="0" smtClean="0">
                          <a:effectLst/>
                          <a:latin typeface="Calibri"/>
                          <a:ea typeface="Calibri"/>
                          <a:cs typeface="Times New Roman"/>
                        </a:rPr>
                        <a:t>3 + 17 = 20</a:t>
                      </a:r>
                    </a:p>
                    <a:p>
                      <a:pPr algn="ctr">
                        <a:lnSpc>
                          <a:spcPct val="115000"/>
                        </a:lnSpc>
                        <a:spcAft>
                          <a:spcPts val="0"/>
                        </a:spcAft>
                      </a:pPr>
                      <a:r>
                        <a:rPr lang="en-GB" sz="800" baseline="0" dirty="0" smtClean="0">
                          <a:effectLst/>
                          <a:latin typeface="Calibri"/>
                          <a:ea typeface="Calibri"/>
                          <a:cs typeface="Times New Roman"/>
                        </a:rPr>
                        <a:t>4 + 16 = 20</a:t>
                      </a:r>
                    </a:p>
                    <a:p>
                      <a:pPr algn="ctr">
                        <a:lnSpc>
                          <a:spcPct val="115000"/>
                        </a:lnSpc>
                        <a:spcAft>
                          <a:spcPts val="0"/>
                        </a:spcAft>
                      </a:pPr>
                      <a:r>
                        <a:rPr lang="en-GB" sz="800" baseline="0" dirty="0" smtClean="0">
                          <a:effectLst/>
                          <a:latin typeface="Calibri"/>
                          <a:ea typeface="Calibri"/>
                          <a:cs typeface="Times New Roman"/>
                        </a:rPr>
                        <a:t>5 + 15 = 20</a:t>
                      </a:r>
                    </a:p>
                    <a:p>
                      <a:pPr algn="ctr">
                        <a:lnSpc>
                          <a:spcPct val="115000"/>
                        </a:lnSpc>
                        <a:spcAft>
                          <a:spcPts val="0"/>
                        </a:spcAft>
                      </a:pPr>
                      <a:r>
                        <a:rPr lang="en-GB" sz="800" baseline="0" dirty="0" smtClean="0">
                          <a:effectLst/>
                          <a:latin typeface="Calibri"/>
                          <a:ea typeface="Calibri"/>
                          <a:cs typeface="Times New Roman"/>
                        </a:rPr>
                        <a:t>6 + 14 = 20</a:t>
                      </a:r>
                    </a:p>
                    <a:p>
                      <a:pPr algn="ctr">
                        <a:lnSpc>
                          <a:spcPct val="115000"/>
                        </a:lnSpc>
                        <a:spcAft>
                          <a:spcPts val="0"/>
                        </a:spcAft>
                      </a:pPr>
                      <a:r>
                        <a:rPr lang="en-GB" sz="800" baseline="0" dirty="0" smtClean="0">
                          <a:effectLst/>
                          <a:latin typeface="Calibri"/>
                          <a:ea typeface="Calibri"/>
                          <a:cs typeface="Times New Roman"/>
                        </a:rPr>
                        <a:t>7 + 13 = 20</a:t>
                      </a:r>
                    </a:p>
                    <a:p>
                      <a:pPr algn="ctr">
                        <a:lnSpc>
                          <a:spcPct val="115000"/>
                        </a:lnSpc>
                        <a:spcAft>
                          <a:spcPts val="0"/>
                        </a:spcAft>
                      </a:pPr>
                      <a:r>
                        <a:rPr lang="en-GB" sz="800" baseline="0" dirty="0" smtClean="0">
                          <a:effectLst/>
                          <a:latin typeface="Calibri"/>
                          <a:ea typeface="Calibri"/>
                          <a:cs typeface="Times New Roman"/>
                        </a:rPr>
                        <a:t>8 + 12 = 20</a:t>
                      </a:r>
                    </a:p>
                    <a:p>
                      <a:pPr algn="ctr">
                        <a:lnSpc>
                          <a:spcPct val="115000"/>
                        </a:lnSpc>
                        <a:spcAft>
                          <a:spcPts val="0"/>
                        </a:spcAft>
                      </a:pPr>
                      <a:r>
                        <a:rPr lang="en-GB" sz="800" baseline="0" dirty="0" smtClean="0">
                          <a:effectLst/>
                          <a:latin typeface="Calibri"/>
                          <a:ea typeface="Calibri"/>
                          <a:cs typeface="Times New Roman"/>
                        </a:rPr>
                        <a:t>9 + 11 = 20</a:t>
                      </a:r>
                    </a:p>
                    <a:p>
                      <a:pPr algn="ctr">
                        <a:lnSpc>
                          <a:spcPct val="115000"/>
                        </a:lnSpc>
                        <a:spcAft>
                          <a:spcPts val="0"/>
                        </a:spcAft>
                      </a:pPr>
                      <a:r>
                        <a:rPr lang="en-GB" sz="800" baseline="0" dirty="0" smtClean="0">
                          <a:effectLst/>
                          <a:latin typeface="Calibri"/>
                          <a:ea typeface="Calibri"/>
                          <a:cs typeface="Times New Roman"/>
                        </a:rPr>
                        <a:t>10 + 10 = 20</a:t>
                      </a:r>
                      <a:endParaRPr lang="en-GB" sz="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dirty="0" smtClean="0">
                          <a:effectLst/>
                          <a:latin typeface="Calibri"/>
                          <a:ea typeface="Calibri"/>
                          <a:cs typeface="Times New Roman"/>
                        </a:rPr>
                        <a:t>20 + 0 = 20</a:t>
                      </a:r>
                    </a:p>
                    <a:p>
                      <a:pPr algn="ctr">
                        <a:lnSpc>
                          <a:spcPct val="115000"/>
                        </a:lnSpc>
                        <a:spcAft>
                          <a:spcPts val="0"/>
                        </a:spcAft>
                      </a:pPr>
                      <a:r>
                        <a:rPr lang="en-GB" sz="800" dirty="0" smtClean="0">
                          <a:effectLst/>
                          <a:latin typeface="Calibri"/>
                          <a:ea typeface="Calibri"/>
                          <a:cs typeface="Times New Roman"/>
                        </a:rPr>
                        <a:t>19 + 1 = 20</a:t>
                      </a:r>
                    </a:p>
                    <a:p>
                      <a:pPr algn="ctr">
                        <a:lnSpc>
                          <a:spcPct val="115000"/>
                        </a:lnSpc>
                        <a:spcAft>
                          <a:spcPts val="0"/>
                        </a:spcAft>
                      </a:pPr>
                      <a:r>
                        <a:rPr lang="en-GB" sz="800" dirty="0" smtClean="0">
                          <a:effectLst/>
                          <a:latin typeface="Calibri"/>
                          <a:ea typeface="Calibri"/>
                          <a:cs typeface="Times New Roman"/>
                        </a:rPr>
                        <a:t>18 + 2 = 20</a:t>
                      </a:r>
                    </a:p>
                    <a:p>
                      <a:pPr algn="ctr">
                        <a:lnSpc>
                          <a:spcPct val="115000"/>
                        </a:lnSpc>
                        <a:spcAft>
                          <a:spcPts val="0"/>
                        </a:spcAft>
                      </a:pPr>
                      <a:r>
                        <a:rPr lang="en-GB" sz="800" dirty="0" smtClean="0">
                          <a:effectLst/>
                          <a:latin typeface="Calibri"/>
                          <a:ea typeface="Calibri"/>
                          <a:cs typeface="Times New Roman"/>
                        </a:rPr>
                        <a:t>17 + 3 = 20</a:t>
                      </a:r>
                    </a:p>
                    <a:p>
                      <a:pPr algn="ctr">
                        <a:lnSpc>
                          <a:spcPct val="115000"/>
                        </a:lnSpc>
                        <a:spcAft>
                          <a:spcPts val="0"/>
                        </a:spcAft>
                      </a:pPr>
                      <a:r>
                        <a:rPr lang="en-GB" sz="800" dirty="0" smtClean="0">
                          <a:effectLst/>
                          <a:latin typeface="Calibri"/>
                          <a:ea typeface="Calibri"/>
                          <a:cs typeface="Times New Roman"/>
                        </a:rPr>
                        <a:t>16 + 4 = 20</a:t>
                      </a:r>
                    </a:p>
                    <a:p>
                      <a:pPr algn="ctr">
                        <a:lnSpc>
                          <a:spcPct val="115000"/>
                        </a:lnSpc>
                        <a:spcAft>
                          <a:spcPts val="0"/>
                        </a:spcAft>
                      </a:pPr>
                      <a:r>
                        <a:rPr lang="en-GB" sz="800" dirty="0" smtClean="0">
                          <a:effectLst/>
                          <a:latin typeface="Calibri"/>
                          <a:ea typeface="Calibri"/>
                          <a:cs typeface="Times New Roman"/>
                        </a:rPr>
                        <a:t>15 + 5 = 20</a:t>
                      </a:r>
                    </a:p>
                    <a:p>
                      <a:pPr algn="ctr">
                        <a:lnSpc>
                          <a:spcPct val="115000"/>
                        </a:lnSpc>
                        <a:spcAft>
                          <a:spcPts val="0"/>
                        </a:spcAft>
                      </a:pPr>
                      <a:r>
                        <a:rPr lang="en-GB" sz="800" dirty="0" smtClean="0">
                          <a:effectLst/>
                          <a:latin typeface="Calibri"/>
                          <a:ea typeface="Calibri"/>
                          <a:cs typeface="Times New Roman"/>
                        </a:rPr>
                        <a:t>14 + 6 = 20</a:t>
                      </a:r>
                    </a:p>
                    <a:p>
                      <a:pPr algn="ctr">
                        <a:lnSpc>
                          <a:spcPct val="115000"/>
                        </a:lnSpc>
                        <a:spcAft>
                          <a:spcPts val="0"/>
                        </a:spcAft>
                      </a:pPr>
                      <a:r>
                        <a:rPr lang="en-GB" sz="800" dirty="0" smtClean="0">
                          <a:effectLst/>
                          <a:latin typeface="Calibri"/>
                          <a:ea typeface="Calibri"/>
                          <a:cs typeface="Times New Roman"/>
                        </a:rPr>
                        <a:t>13 + 7 = 20</a:t>
                      </a:r>
                    </a:p>
                    <a:p>
                      <a:pPr algn="ctr">
                        <a:lnSpc>
                          <a:spcPct val="115000"/>
                        </a:lnSpc>
                        <a:spcAft>
                          <a:spcPts val="0"/>
                        </a:spcAft>
                      </a:pPr>
                      <a:r>
                        <a:rPr lang="en-GB" sz="800" dirty="0" smtClean="0">
                          <a:effectLst/>
                          <a:latin typeface="Calibri"/>
                          <a:ea typeface="Calibri"/>
                          <a:cs typeface="Times New Roman"/>
                        </a:rPr>
                        <a:t>12 + 8 = 20</a:t>
                      </a:r>
                    </a:p>
                    <a:p>
                      <a:pPr algn="ctr">
                        <a:lnSpc>
                          <a:spcPct val="115000"/>
                        </a:lnSpc>
                        <a:spcAft>
                          <a:spcPts val="0"/>
                        </a:spcAft>
                      </a:pPr>
                      <a:r>
                        <a:rPr lang="en-GB" sz="800" dirty="0" smtClean="0">
                          <a:effectLst/>
                          <a:latin typeface="Calibri"/>
                          <a:ea typeface="Calibri"/>
                          <a:cs typeface="Times New Roman"/>
                        </a:rPr>
                        <a:t>11 + 9 = 20</a:t>
                      </a:r>
                      <a:endParaRPr lang="en-GB" sz="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dirty="0" smtClean="0">
                          <a:effectLst/>
                          <a:latin typeface="Calibri"/>
                          <a:ea typeface="Calibri"/>
                          <a:cs typeface="Times New Roman"/>
                        </a:rPr>
                        <a:t>20 – 0 = 20</a:t>
                      </a:r>
                    </a:p>
                    <a:p>
                      <a:pPr algn="ctr">
                        <a:lnSpc>
                          <a:spcPct val="115000"/>
                        </a:lnSpc>
                        <a:spcAft>
                          <a:spcPts val="0"/>
                        </a:spcAft>
                      </a:pPr>
                      <a:r>
                        <a:rPr lang="en-GB" sz="800" dirty="0" smtClean="0">
                          <a:effectLst/>
                          <a:latin typeface="Calibri"/>
                          <a:ea typeface="Calibri"/>
                          <a:cs typeface="Times New Roman"/>
                        </a:rPr>
                        <a:t>20 – 1 = 19</a:t>
                      </a:r>
                    </a:p>
                    <a:p>
                      <a:pPr algn="ctr">
                        <a:lnSpc>
                          <a:spcPct val="115000"/>
                        </a:lnSpc>
                        <a:spcAft>
                          <a:spcPts val="0"/>
                        </a:spcAft>
                      </a:pPr>
                      <a:r>
                        <a:rPr lang="en-GB" sz="800" dirty="0" smtClean="0">
                          <a:effectLst/>
                          <a:latin typeface="Calibri"/>
                          <a:ea typeface="Calibri"/>
                          <a:cs typeface="Times New Roman"/>
                        </a:rPr>
                        <a:t>20</a:t>
                      </a:r>
                      <a:r>
                        <a:rPr lang="en-GB" sz="800" baseline="0" dirty="0" smtClean="0">
                          <a:effectLst/>
                          <a:latin typeface="Calibri"/>
                          <a:ea typeface="Calibri"/>
                          <a:cs typeface="Times New Roman"/>
                        </a:rPr>
                        <a:t> – 2 = 18</a:t>
                      </a:r>
                    </a:p>
                    <a:p>
                      <a:pPr algn="ctr">
                        <a:lnSpc>
                          <a:spcPct val="115000"/>
                        </a:lnSpc>
                        <a:spcAft>
                          <a:spcPts val="0"/>
                        </a:spcAft>
                      </a:pPr>
                      <a:r>
                        <a:rPr lang="en-GB" sz="800" baseline="0" dirty="0" smtClean="0">
                          <a:effectLst/>
                          <a:latin typeface="Calibri"/>
                          <a:ea typeface="Calibri"/>
                          <a:cs typeface="Times New Roman"/>
                        </a:rPr>
                        <a:t>20 – 3 = 17</a:t>
                      </a:r>
                    </a:p>
                    <a:p>
                      <a:pPr algn="ctr">
                        <a:lnSpc>
                          <a:spcPct val="115000"/>
                        </a:lnSpc>
                        <a:spcAft>
                          <a:spcPts val="0"/>
                        </a:spcAft>
                      </a:pPr>
                      <a:r>
                        <a:rPr lang="en-GB" sz="800" baseline="0" dirty="0" smtClean="0">
                          <a:effectLst/>
                          <a:latin typeface="Calibri"/>
                          <a:ea typeface="Calibri"/>
                          <a:cs typeface="Times New Roman"/>
                        </a:rPr>
                        <a:t>20 – 4 = 16</a:t>
                      </a:r>
                    </a:p>
                    <a:p>
                      <a:pPr algn="ctr">
                        <a:lnSpc>
                          <a:spcPct val="115000"/>
                        </a:lnSpc>
                        <a:spcAft>
                          <a:spcPts val="0"/>
                        </a:spcAft>
                      </a:pPr>
                      <a:r>
                        <a:rPr lang="en-GB" sz="800" baseline="0" dirty="0" smtClean="0">
                          <a:effectLst/>
                          <a:latin typeface="Calibri"/>
                          <a:ea typeface="Calibri"/>
                          <a:cs typeface="Times New Roman"/>
                        </a:rPr>
                        <a:t>20 – 5 = 15</a:t>
                      </a:r>
                    </a:p>
                    <a:p>
                      <a:pPr algn="ctr">
                        <a:lnSpc>
                          <a:spcPct val="115000"/>
                        </a:lnSpc>
                        <a:spcAft>
                          <a:spcPts val="0"/>
                        </a:spcAft>
                      </a:pPr>
                      <a:r>
                        <a:rPr lang="en-GB" sz="800" baseline="0" dirty="0" smtClean="0">
                          <a:effectLst/>
                          <a:latin typeface="Calibri"/>
                          <a:ea typeface="Calibri"/>
                          <a:cs typeface="Times New Roman"/>
                        </a:rPr>
                        <a:t>20 – 6 = 14</a:t>
                      </a:r>
                    </a:p>
                    <a:p>
                      <a:pPr algn="ctr">
                        <a:lnSpc>
                          <a:spcPct val="115000"/>
                        </a:lnSpc>
                        <a:spcAft>
                          <a:spcPts val="0"/>
                        </a:spcAft>
                      </a:pPr>
                      <a:r>
                        <a:rPr lang="en-GB" sz="800" baseline="0" dirty="0" smtClean="0">
                          <a:effectLst/>
                          <a:latin typeface="Calibri"/>
                          <a:ea typeface="Calibri"/>
                          <a:cs typeface="Times New Roman"/>
                        </a:rPr>
                        <a:t>20 – 7 = 13</a:t>
                      </a:r>
                    </a:p>
                    <a:p>
                      <a:pPr algn="ctr">
                        <a:lnSpc>
                          <a:spcPct val="115000"/>
                        </a:lnSpc>
                        <a:spcAft>
                          <a:spcPts val="0"/>
                        </a:spcAft>
                      </a:pPr>
                      <a:r>
                        <a:rPr lang="en-GB" sz="800" baseline="0" dirty="0" smtClean="0">
                          <a:effectLst/>
                          <a:latin typeface="Calibri"/>
                          <a:ea typeface="Calibri"/>
                          <a:cs typeface="Times New Roman"/>
                        </a:rPr>
                        <a:t>20 – 8 = 12</a:t>
                      </a:r>
                    </a:p>
                    <a:p>
                      <a:pPr algn="ctr">
                        <a:lnSpc>
                          <a:spcPct val="115000"/>
                        </a:lnSpc>
                        <a:spcAft>
                          <a:spcPts val="0"/>
                        </a:spcAft>
                      </a:pPr>
                      <a:r>
                        <a:rPr lang="en-GB" sz="800" baseline="0" dirty="0" smtClean="0">
                          <a:effectLst/>
                          <a:latin typeface="Calibri"/>
                          <a:ea typeface="Calibri"/>
                          <a:cs typeface="Times New Roman"/>
                        </a:rPr>
                        <a:t>20 – 9 = 11</a:t>
                      </a:r>
                    </a:p>
                    <a:p>
                      <a:pPr algn="ctr">
                        <a:lnSpc>
                          <a:spcPct val="115000"/>
                        </a:lnSpc>
                        <a:spcAft>
                          <a:spcPts val="0"/>
                        </a:spcAft>
                      </a:pPr>
                      <a:r>
                        <a:rPr lang="en-GB" sz="800" baseline="0" dirty="0" smtClean="0">
                          <a:effectLst/>
                          <a:latin typeface="Calibri"/>
                          <a:ea typeface="Calibri"/>
                          <a:cs typeface="Times New Roman"/>
                        </a:rPr>
                        <a:t>20 – 10 = 10</a:t>
                      </a:r>
                      <a:endParaRPr lang="en-GB" sz="8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dirty="0" smtClean="0">
                          <a:effectLst/>
                          <a:latin typeface="Calibri"/>
                          <a:ea typeface="Calibri"/>
                          <a:cs typeface="Times New Roman"/>
                        </a:rPr>
                        <a:t>20 – 20 = 0</a:t>
                      </a:r>
                    </a:p>
                    <a:p>
                      <a:pPr algn="ctr">
                        <a:lnSpc>
                          <a:spcPct val="115000"/>
                        </a:lnSpc>
                        <a:spcAft>
                          <a:spcPts val="0"/>
                        </a:spcAft>
                      </a:pPr>
                      <a:r>
                        <a:rPr lang="en-GB" sz="800" dirty="0" smtClean="0">
                          <a:effectLst/>
                          <a:latin typeface="Calibri"/>
                          <a:ea typeface="Calibri"/>
                          <a:cs typeface="Times New Roman"/>
                        </a:rPr>
                        <a:t>20</a:t>
                      </a:r>
                      <a:r>
                        <a:rPr lang="en-GB" sz="800" baseline="0" dirty="0" smtClean="0">
                          <a:effectLst/>
                          <a:latin typeface="Calibri"/>
                          <a:ea typeface="Calibri"/>
                          <a:cs typeface="Times New Roman"/>
                        </a:rPr>
                        <a:t> – 19 = 1</a:t>
                      </a:r>
                    </a:p>
                    <a:p>
                      <a:pPr algn="ctr">
                        <a:lnSpc>
                          <a:spcPct val="115000"/>
                        </a:lnSpc>
                        <a:spcAft>
                          <a:spcPts val="0"/>
                        </a:spcAft>
                      </a:pPr>
                      <a:r>
                        <a:rPr lang="en-GB" sz="800" baseline="0" dirty="0" smtClean="0">
                          <a:effectLst/>
                          <a:latin typeface="Calibri"/>
                          <a:ea typeface="Calibri"/>
                          <a:cs typeface="Times New Roman"/>
                        </a:rPr>
                        <a:t>20 – 18 = 2</a:t>
                      </a:r>
                    </a:p>
                    <a:p>
                      <a:pPr algn="ctr">
                        <a:lnSpc>
                          <a:spcPct val="115000"/>
                        </a:lnSpc>
                        <a:spcAft>
                          <a:spcPts val="0"/>
                        </a:spcAft>
                      </a:pPr>
                      <a:r>
                        <a:rPr lang="en-GB" sz="800" baseline="0" dirty="0" smtClean="0">
                          <a:effectLst/>
                          <a:latin typeface="Calibri"/>
                          <a:ea typeface="Calibri"/>
                          <a:cs typeface="Times New Roman"/>
                        </a:rPr>
                        <a:t>20 – 17 = 3</a:t>
                      </a:r>
                    </a:p>
                    <a:p>
                      <a:pPr algn="ctr">
                        <a:lnSpc>
                          <a:spcPct val="115000"/>
                        </a:lnSpc>
                        <a:spcAft>
                          <a:spcPts val="0"/>
                        </a:spcAft>
                      </a:pPr>
                      <a:r>
                        <a:rPr lang="en-GB" sz="800" baseline="0" dirty="0" smtClean="0">
                          <a:effectLst/>
                          <a:latin typeface="Calibri"/>
                          <a:ea typeface="Calibri"/>
                          <a:cs typeface="Times New Roman"/>
                        </a:rPr>
                        <a:t>20 – 16 = 4</a:t>
                      </a:r>
                    </a:p>
                    <a:p>
                      <a:pPr algn="ctr">
                        <a:lnSpc>
                          <a:spcPct val="115000"/>
                        </a:lnSpc>
                        <a:spcAft>
                          <a:spcPts val="0"/>
                        </a:spcAft>
                      </a:pPr>
                      <a:r>
                        <a:rPr lang="en-GB" sz="800" baseline="0" dirty="0" smtClean="0">
                          <a:effectLst/>
                          <a:latin typeface="Calibri"/>
                          <a:ea typeface="Calibri"/>
                          <a:cs typeface="Times New Roman"/>
                        </a:rPr>
                        <a:t>20 – 15 = 5</a:t>
                      </a:r>
                    </a:p>
                    <a:p>
                      <a:pPr algn="ctr">
                        <a:lnSpc>
                          <a:spcPct val="115000"/>
                        </a:lnSpc>
                        <a:spcAft>
                          <a:spcPts val="0"/>
                        </a:spcAft>
                      </a:pPr>
                      <a:r>
                        <a:rPr lang="en-GB" sz="800" baseline="0" dirty="0" smtClean="0">
                          <a:effectLst/>
                          <a:latin typeface="Calibri"/>
                          <a:ea typeface="Calibri"/>
                          <a:cs typeface="Times New Roman"/>
                        </a:rPr>
                        <a:t>20 – 14 = 6</a:t>
                      </a:r>
                    </a:p>
                    <a:p>
                      <a:pPr algn="ctr">
                        <a:lnSpc>
                          <a:spcPct val="115000"/>
                        </a:lnSpc>
                        <a:spcAft>
                          <a:spcPts val="0"/>
                        </a:spcAft>
                      </a:pPr>
                      <a:r>
                        <a:rPr lang="en-GB" sz="800" baseline="0" dirty="0" smtClean="0">
                          <a:effectLst/>
                          <a:latin typeface="Calibri"/>
                          <a:ea typeface="Calibri"/>
                          <a:cs typeface="Times New Roman"/>
                        </a:rPr>
                        <a:t>20 – 13 = 7</a:t>
                      </a:r>
                    </a:p>
                    <a:p>
                      <a:pPr algn="ctr">
                        <a:lnSpc>
                          <a:spcPct val="115000"/>
                        </a:lnSpc>
                        <a:spcAft>
                          <a:spcPts val="0"/>
                        </a:spcAft>
                      </a:pPr>
                      <a:r>
                        <a:rPr lang="en-GB" sz="800" baseline="0" dirty="0" smtClean="0">
                          <a:effectLst/>
                          <a:latin typeface="Calibri"/>
                          <a:ea typeface="Calibri"/>
                          <a:cs typeface="Times New Roman"/>
                        </a:rPr>
                        <a:t>20 – 12 = 8</a:t>
                      </a:r>
                    </a:p>
                    <a:p>
                      <a:pPr algn="ctr">
                        <a:lnSpc>
                          <a:spcPct val="115000"/>
                        </a:lnSpc>
                        <a:spcAft>
                          <a:spcPts val="0"/>
                        </a:spcAft>
                      </a:pPr>
                      <a:r>
                        <a:rPr lang="en-GB" sz="800" baseline="0" dirty="0" smtClean="0">
                          <a:effectLst/>
                          <a:latin typeface="Calibri"/>
                          <a:ea typeface="Calibri"/>
                          <a:cs typeface="Times New Roman"/>
                        </a:rPr>
                        <a:t>20 – 11 = 9</a:t>
                      </a:r>
                    </a:p>
                    <a:p>
                      <a:pPr algn="ctr">
                        <a:lnSpc>
                          <a:spcPct val="115000"/>
                        </a:lnSpc>
                        <a:spcAft>
                          <a:spcPts val="0"/>
                        </a:spcAft>
                      </a:pPr>
                      <a:endParaRPr lang="en-GB" sz="800" dirty="0">
                        <a:effectLst/>
                        <a:latin typeface="Calibri"/>
                        <a:ea typeface="Calibri"/>
                        <a:cs typeface="Times New Roman"/>
                      </a:endParaRPr>
                    </a:p>
                  </a:txBody>
                  <a:tcPr marL="68580" marR="68580" marT="0" marB="0"/>
                </a:tc>
              </a:tr>
            </a:tbl>
          </a:graphicData>
        </a:graphic>
      </p:graphicFrame>
      <p:sp>
        <p:nvSpPr>
          <p:cNvPr id="42" name="TextBox 41"/>
          <p:cNvSpPr txBox="1"/>
          <p:nvPr/>
        </p:nvSpPr>
        <p:spPr>
          <a:xfrm>
            <a:off x="8475068" y="5450995"/>
            <a:ext cx="3519074" cy="1107996"/>
          </a:xfrm>
          <a:prstGeom prst="rect">
            <a:avLst/>
          </a:prstGeom>
          <a:noFill/>
        </p:spPr>
        <p:txBody>
          <a:bodyPr wrap="square" rtlCol="0">
            <a:spAutoFit/>
          </a:bodyPr>
          <a:lstStyle/>
          <a:p>
            <a:pPr algn="ctr"/>
            <a:r>
              <a:rPr lang="en-US" sz="1100" b="1" dirty="0" smtClean="0">
                <a:latin typeface="Sassoon Primary Std" panose="020B0503020103030203" pitchFamily="34" charset="0"/>
              </a:rPr>
              <a:t>I can count forwards and backwards in steps of 2,5 and 10</a:t>
            </a:r>
          </a:p>
          <a:p>
            <a:pPr algn="ctr"/>
            <a:endParaRPr lang="en-US" sz="1100" b="1" dirty="0">
              <a:latin typeface="Sassoon Primary Std" panose="020B0503020103030203" pitchFamily="34" charset="0"/>
            </a:endParaRPr>
          </a:p>
          <a:p>
            <a:pPr algn="ctr"/>
            <a:r>
              <a:rPr lang="en-US" sz="1100" dirty="0" smtClean="0">
                <a:latin typeface="Sassoon Primary Std" panose="020B0503020103030203" pitchFamily="34" charset="0"/>
              </a:rPr>
              <a:t>2s: 0,2,4,6,8,10,12,14,16,18,20 etc.</a:t>
            </a:r>
          </a:p>
          <a:p>
            <a:pPr algn="ctr"/>
            <a:r>
              <a:rPr lang="en-US" sz="1100" dirty="0" smtClean="0">
                <a:latin typeface="Sassoon Primary Std" panose="020B0503020103030203" pitchFamily="34" charset="0"/>
              </a:rPr>
              <a:t>5s: 0,5,10,15,20,25,30,35,40,45,50 etc.</a:t>
            </a:r>
          </a:p>
          <a:p>
            <a:pPr algn="ctr"/>
            <a:r>
              <a:rPr lang="en-US" sz="1100" dirty="0" smtClean="0">
                <a:latin typeface="Sassoon Primary Std" panose="020B0503020103030203" pitchFamily="34" charset="0"/>
              </a:rPr>
              <a:t>10s: 10,20,30,40,50,60,70,80,90,100 etc.</a:t>
            </a:r>
            <a:endParaRPr lang="en-GB" sz="1100" dirty="0">
              <a:latin typeface="Sassoon Primary Std" panose="020B0503020103030203" pitchFamily="34" charset="0"/>
            </a:endParaRPr>
          </a:p>
        </p:txBody>
      </p:sp>
      <p:sp>
        <p:nvSpPr>
          <p:cNvPr id="43" name="Rectangle 42"/>
          <p:cNvSpPr/>
          <p:nvPr/>
        </p:nvSpPr>
        <p:spPr>
          <a:xfrm>
            <a:off x="4023912" y="4498294"/>
            <a:ext cx="1554812" cy="415498"/>
          </a:xfrm>
          <a:prstGeom prst="rect">
            <a:avLst/>
          </a:prstGeom>
        </p:spPr>
        <p:txBody>
          <a:bodyPr wrap="square">
            <a:spAutoFit/>
          </a:bodyPr>
          <a:lstStyle/>
          <a:p>
            <a:r>
              <a:rPr lang="en-US" sz="1050" b="1" dirty="0" smtClean="0">
                <a:latin typeface="Sassoon Primary Std" panose="020B0503020103030203" pitchFamily="34" charset="0"/>
              </a:rPr>
              <a:t>I know odd and even numbers to 20</a:t>
            </a:r>
            <a:endParaRPr lang="en-GB" sz="1050" b="1" dirty="0">
              <a:latin typeface="Sassoon Primary Std" panose="020B0503020103030203" pitchFamily="34" charset="0"/>
            </a:endParaRPr>
          </a:p>
        </p:txBody>
      </p:sp>
      <p:pic>
        <p:nvPicPr>
          <p:cNvPr id="44" name="Picture 43"/>
          <p:cNvPicPr>
            <a:picLocks noChangeAspect="1"/>
          </p:cNvPicPr>
          <p:nvPr/>
        </p:nvPicPr>
        <p:blipFill>
          <a:blip r:embed="rId15"/>
          <a:stretch>
            <a:fillRect/>
          </a:stretch>
        </p:blipFill>
        <p:spPr>
          <a:xfrm>
            <a:off x="5477124" y="4375400"/>
            <a:ext cx="1670890" cy="714305"/>
          </a:xfrm>
          <a:prstGeom prst="rect">
            <a:avLst/>
          </a:prstGeom>
        </p:spPr>
      </p:pic>
      <p:pic>
        <p:nvPicPr>
          <p:cNvPr id="45" name="Picture 44"/>
          <p:cNvPicPr>
            <a:picLocks noChangeAspect="1"/>
          </p:cNvPicPr>
          <p:nvPr/>
        </p:nvPicPr>
        <p:blipFill>
          <a:blip r:embed="rId16"/>
          <a:stretch>
            <a:fillRect/>
          </a:stretch>
        </p:blipFill>
        <p:spPr>
          <a:xfrm>
            <a:off x="7335044" y="4354967"/>
            <a:ext cx="1233664" cy="724709"/>
          </a:xfrm>
          <a:prstGeom prst="rect">
            <a:avLst/>
          </a:prstGeom>
        </p:spPr>
      </p:pic>
    </p:spTree>
    <p:extLst>
      <p:ext uri="{BB962C8B-B14F-4D97-AF65-F5344CB8AC3E}">
        <p14:creationId xmlns:p14="http://schemas.microsoft.com/office/powerpoint/2010/main" val="22007607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96223" y="148902"/>
            <a:ext cx="3639671" cy="369332"/>
          </a:xfrm>
          <a:prstGeom prst="rect">
            <a:avLst/>
          </a:prstGeom>
          <a:noFill/>
        </p:spPr>
        <p:txBody>
          <a:bodyPr wrap="square" rtlCol="0">
            <a:spAutoFit/>
          </a:bodyPr>
          <a:lstStyle/>
          <a:p>
            <a:r>
              <a:rPr lang="en-US" dirty="0" smtClean="0">
                <a:latin typeface="Sassoon Primary Std" panose="020B0503020103030203" pitchFamily="34" charset="0"/>
              </a:rPr>
              <a:t>Key Instant Recall Facts  - Year 2</a:t>
            </a:r>
            <a:endParaRPr lang="en-GB" dirty="0">
              <a:latin typeface="Sassoon Primary Std" panose="020B0503020103030203" pitchFamily="34" charset="0"/>
            </a:endParaRPr>
          </a:p>
        </p:txBody>
      </p:sp>
      <p:pic>
        <p:nvPicPr>
          <p:cNvPr id="3" name="Picture 2"/>
          <p:cNvPicPr>
            <a:picLocks noChangeAspect="1"/>
          </p:cNvPicPr>
          <p:nvPr/>
        </p:nvPicPr>
        <p:blipFill>
          <a:blip r:embed="rId2"/>
          <a:stretch>
            <a:fillRect/>
          </a:stretch>
        </p:blipFill>
        <p:spPr>
          <a:xfrm>
            <a:off x="80682" y="109356"/>
            <a:ext cx="1846730" cy="1846730"/>
          </a:xfrm>
          <a:prstGeom prst="rect">
            <a:avLst/>
          </a:prstGeom>
        </p:spPr>
      </p:pic>
      <p:sp>
        <p:nvSpPr>
          <p:cNvPr id="4" name="Rectangle 3"/>
          <p:cNvSpPr/>
          <p:nvPr/>
        </p:nvSpPr>
        <p:spPr>
          <a:xfrm>
            <a:off x="2067468" y="428297"/>
            <a:ext cx="2040112"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Autumn term…</a:t>
            </a:r>
            <a:endParaRPr lang="en-GB" sz="1100" dirty="0">
              <a:solidFill>
                <a:schemeClr val="tx1"/>
              </a:solidFill>
              <a:latin typeface="Sassoon Primary Std" panose="020B0503020103030203" pitchFamily="34" charset="0"/>
            </a:endParaRPr>
          </a:p>
        </p:txBody>
      </p:sp>
      <p:sp>
        <p:nvSpPr>
          <p:cNvPr id="5" name="Rectangle 4"/>
          <p:cNvSpPr/>
          <p:nvPr/>
        </p:nvSpPr>
        <p:spPr>
          <a:xfrm>
            <a:off x="293614" y="3671091"/>
            <a:ext cx="8356050" cy="1939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Spring term…</a:t>
            </a:r>
            <a:endParaRPr lang="en-GB" sz="1100" dirty="0">
              <a:solidFill>
                <a:schemeClr val="tx1"/>
              </a:solidFill>
              <a:latin typeface="Sassoon Primary Std" panose="020B0503020103030203" pitchFamily="34" charset="0"/>
            </a:endParaRPr>
          </a:p>
        </p:txBody>
      </p:sp>
      <p:sp>
        <p:nvSpPr>
          <p:cNvPr id="6" name="Rectangle 5"/>
          <p:cNvSpPr/>
          <p:nvPr/>
        </p:nvSpPr>
        <p:spPr>
          <a:xfrm>
            <a:off x="4909064" y="632553"/>
            <a:ext cx="7033554" cy="15654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Summer term…</a:t>
            </a:r>
            <a:endParaRPr lang="en-GB" sz="1100" dirty="0">
              <a:solidFill>
                <a:schemeClr val="tx1"/>
              </a:solidFill>
              <a:latin typeface="Sassoon Primary Std" panose="020B0503020103030203" pitchFamily="34" charset="0"/>
            </a:endParaRPr>
          </a:p>
        </p:txBody>
      </p:sp>
      <p:sp>
        <p:nvSpPr>
          <p:cNvPr id="8" name="Rectangle 7"/>
          <p:cNvSpPr/>
          <p:nvPr/>
        </p:nvSpPr>
        <p:spPr>
          <a:xfrm>
            <a:off x="80682" y="4007285"/>
            <a:ext cx="3563476" cy="415498"/>
          </a:xfrm>
          <a:prstGeom prst="rect">
            <a:avLst/>
          </a:prstGeom>
        </p:spPr>
        <p:txBody>
          <a:bodyPr wrap="square">
            <a:spAutoFit/>
          </a:bodyPr>
          <a:lstStyle/>
          <a:p>
            <a:pPr lvl="0" algn="ctr">
              <a:spcBef>
                <a:spcPts val="600"/>
              </a:spcBef>
              <a:buClr>
                <a:srgbClr val="727CA3"/>
              </a:buClr>
              <a:buSzPct val="76000"/>
            </a:pPr>
            <a:r>
              <a:rPr lang="en-GB" sz="1050" b="1" dirty="0">
                <a:solidFill>
                  <a:prstClr val="black"/>
                </a:solidFill>
                <a:latin typeface="Sassoon Primary Std" panose="020B0503020103030203" pitchFamily="34" charset="0"/>
              </a:rPr>
              <a:t>I know the multiplication and division facts for the 2 times table.</a:t>
            </a:r>
          </a:p>
        </p:txBody>
      </p:sp>
      <p:pic>
        <p:nvPicPr>
          <p:cNvPr id="9" name="Picture 8"/>
          <p:cNvPicPr>
            <a:picLocks noChangeAspect="1"/>
          </p:cNvPicPr>
          <p:nvPr/>
        </p:nvPicPr>
        <p:blipFill>
          <a:blip r:embed="rId3"/>
          <a:stretch>
            <a:fillRect/>
          </a:stretch>
        </p:blipFill>
        <p:spPr>
          <a:xfrm>
            <a:off x="163152" y="4604306"/>
            <a:ext cx="640135" cy="1950889"/>
          </a:xfrm>
          <a:prstGeom prst="rect">
            <a:avLst/>
          </a:prstGeom>
        </p:spPr>
      </p:pic>
      <p:pic>
        <p:nvPicPr>
          <p:cNvPr id="10" name="Picture 9"/>
          <p:cNvPicPr>
            <a:picLocks noChangeAspect="1"/>
          </p:cNvPicPr>
          <p:nvPr/>
        </p:nvPicPr>
        <p:blipFill>
          <a:blip r:embed="rId4"/>
          <a:stretch>
            <a:fillRect/>
          </a:stretch>
        </p:blipFill>
        <p:spPr>
          <a:xfrm>
            <a:off x="870782" y="4560431"/>
            <a:ext cx="602032" cy="1988992"/>
          </a:xfrm>
          <a:prstGeom prst="rect">
            <a:avLst/>
          </a:prstGeom>
        </p:spPr>
      </p:pic>
      <p:sp>
        <p:nvSpPr>
          <p:cNvPr id="11" name="Rectangle 10"/>
          <p:cNvSpPr/>
          <p:nvPr/>
        </p:nvSpPr>
        <p:spPr>
          <a:xfrm>
            <a:off x="1654302" y="5023938"/>
            <a:ext cx="1629338" cy="111162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100" dirty="0" smtClean="0">
                <a:solidFill>
                  <a:schemeClr val="tx1"/>
                </a:solidFill>
                <a:latin typeface="Sassoon Primary Std" panose="020B0503020103030203" pitchFamily="34" charset="0"/>
                <a:ea typeface="Calibri" pitchFamily="34" charset="0"/>
                <a:cs typeface="Times New Roman" pitchFamily="18" charset="0"/>
              </a:rPr>
              <a:t>Children should be able to answer these questions in any order, including missing </a:t>
            </a:r>
            <a:r>
              <a:rPr lang="en-GB" sz="1200" dirty="0" smtClean="0">
                <a:solidFill>
                  <a:schemeClr val="tx1"/>
                </a:solidFill>
                <a:latin typeface="Sassoon Primary Std" panose="020B0503020103030203" pitchFamily="34" charset="0"/>
                <a:ea typeface="Calibri" pitchFamily="34" charset="0"/>
                <a:cs typeface="Times New Roman" pitchFamily="18" charset="0"/>
              </a:rPr>
              <a:t>number </a:t>
            </a:r>
            <a:r>
              <a:rPr lang="en-GB" altLang="en-US" sz="1200" dirty="0" smtClean="0">
                <a:solidFill>
                  <a:schemeClr val="tx1"/>
                </a:solidFill>
                <a:latin typeface="Sassoon Primary Std" panose="020B0503020103030203" pitchFamily="34" charset="0"/>
                <a:ea typeface="Calibri" pitchFamily="34" charset="0"/>
                <a:cs typeface="Times New Roman" pitchFamily="18" charset="0"/>
              </a:rPr>
              <a:t>questions e.g.  2 × ⃝ = 8 or ⃝ ÷ 2 = 6.</a:t>
            </a:r>
            <a:endParaRPr lang="en-GB" altLang="en-US" sz="1200" dirty="0">
              <a:solidFill>
                <a:schemeClr val="tx1"/>
              </a:solidFill>
              <a:latin typeface="Sassoon Primary Std" panose="020B0503020103030203" pitchFamily="34" charset="0"/>
              <a:ea typeface="Calibri" pitchFamily="34" charset="0"/>
              <a:cs typeface="Times New Roman" pitchFamily="18" charset="0"/>
            </a:endParaRPr>
          </a:p>
        </p:txBody>
      </p:sp>
      <p:sp>
        <p:nvSpPr>
          <p:cNvPr id="12" name="Rectangle 11"/>
          <p:cNvSpPr/>
          <p:nvPr/>
        </p:nvSpPr>
        <p:spPr>
          <a:xfrm>
            <a:off x="1801545" y="601264"/>
            <a:ext cx="2784737" cy="253916"/>
          </a:xfrm>
          <a:prstGeom prst="rect">
            <a:avLst/>
          </a:prstGeom>
        </p:spPr>
        <p:txBody>
          <a:bodyPr wrap="none">
            <a:spAutoFit/>
          </a:bodyPr>
          <a:lstStyle/>
          <a:p>
            <a:pPr lvl="0" algn="ctr">
              <a:spcBef>
                <a:spcPts val="600"/>
              </a:spcBef>
              <a:buClr>
                <a:srgbClr val="727CA3"/>
              </a:buClr>
              <a:buSzPct val="76000"/>
            </a:pPr>
            <a:r>
              <a:rPr lang="en-GB" sz="1050" b="1" dirty="0">
                <a:solidFill>
                  <a:prstClr val="black"/>
                </a:solidFill>
                <a:latin typeface="Sassoon Primary Std" panose="020B0503020103030203" pitchFamily="34" charset="0"/>
              </a:rPr>
              <a:t>I know doubles and halves of numbers to 20.</a:t>
            </a:r>
          </a:p>
        </p:txBody>
      </p:sp>
      <p:pic>
        <p:nvPicPr>
          <p:cNvPr id="13" name="Picture 12"/>
          <p:cNvPicPr>
            <a:picLocks noChangeAspect="1"/>
          </p:cNvPicPr>
          <p:nvPr/>
        </p:nvPicPr>
        <p:blipFill>
          <a:blip r:embed="rId5"/>
          <a:stretch>
            <a:fillRect/>
          </a:stretch>
        </p:blipFill>
        <p:spPr>
          <a:xfrm>
            <a:off x="1874933" y="1065002"/>
            <a:ext cx="2745935" cy="2396266"/>
          </a:xfrm>
          <a:prstGeom prst="rect">
            <a:avLst/>
          </a:prstGeom>
        </p:spPr>
      </p:pic>
      <p:sp>
        <p:nvSpPr>
          <p:cNvPr id="14" name="Rectangle 13"/>
          <p:cNvSpPr/>
          <p:nvPr/>
        </p:nvSpPr>
        <p:spPr>
          <a:xfrm>
            <a:off x="3283640" y="4007285"/>
            <a:ext cx="4024284" cy="492443"/>
          </a:xfrm>
          <a:prstGeom prst="rect">
            <a:avLst/>
          </a:prstGeom>
        </p:spPr>
        <p:txBody>
          <a:bodyPr wrap="square">
            <a:spAutoFit/>
          </a:bodyPr>
          <a:lstStyle/>
          <a:p>
            <a:pPr lvl="0" algn="ctr">
              <a:spcBef>
                <a:spcPts val="600"/>
              </a:spcBef>
              <a:buClr>
                <a:srgbClr val="727CA3"/>
              </a:buClr>
              <a:buSzPct val="76000"/>
            </a:pPr>
            <a:r>
              <a:rPr lang="en-GB" sz="1050" b="1" dirty="0">
                <a:solidFill>
                  <a:prstClr val="black"/>
                </a:solidFill>
                <a:latin typeface="Sassoon Primary Std" panose="020B0503020103030203" pitchFamily="34" charset="0"/>
              </a:rPr>
              <a:t>I know the multiplication and division facts </a:t>
            </a:r>
            <a:endParaRPr lang="en-GB" sz="1050" b="1" dirty="0" smtClean="0">
              <a:solidFill>
                <a:prstClr val="black"/>
              </a:solidFill>
              <a:latin typeface="Sassoon Primary Std" panose="020B0503020103030203" pitchFamily="34" charset="0"/>
            </a:endParaRPr>
          </a:p>
          <a:p>
            <a:pPr lvl="0" algn="ctr">
              <a:spcBef>
                <a:spcPts val="600"/>
              </a:spcBef>
              <a:buClr>
                <a:srgbClr val="727CA3"/>
              </a:buClr>
              <a:buSzPct val="76000"/>
            </a:pPr>
            <a:r>
              <a:rPr lang="en-GB" sz="1050" b="1" dirty="0" smtClean="0">
                <a:solidFill>
                  <a:prstClr val="black"/>
                </a:solidFill>
                <a:latin typeface="Sassoon Primary Std" panose="020B0503020103030203" pitchFamily="34" charset="0"/>
              </a:rPr>
              <a:t>for </a:t>
            </a:r>
            <a:r>
              <a:rPr lang="en-GB" sz="1050" b="1" dirty="0">
                <a:solidFill>
                  <a:prstClr val="black"/>
                </a:solidFill>
                <a:latin typeface="Sassoon Primary Std" panose="020B0503020103030203" pitchFamily="34" charset="0"/>
              </a:rPr>
              <a:t>the 10 times table.</a:t>
            </a:r>
          </a:p>
        </p:txBody>
      </p:sp>
      <p:pic>
        <p:nvPicPr>
          <p:cNvPr id="15" name="Picture 14"/>
          <p:cNvPicPr>
            <a:picLocks noChangeAspect="1"/>
          </p:cNvPicPr>
          <p:nvPr/>
        </p:nvPicPr>
        <p:blipFill>
          <a:blip r:embed="rId6"/>
          <a:stretch>
            <a:fillRect/>
          </a:stretch>
        </p:blipFill>
        <p:spPr>
          <a:xfrm>
            <a:off x="3702155" y="4684224"/>
            <a:ext cx="769687" cy="1935648"/>
          </a:xfrm>
          <a:prstGeom prst="rect">
            <a:avLst/>
          </a:prstGeom>
        </p:spPr>
      </p:pic>
      <p:pic>
        <p:nvPicPr>
          <p:cNvPr id="16" name="Picture 15"/>
          <p:cNvPicPr>
            <a:picLocks noChangeAspect="1"/>
          </p:cNvPicPr>
          <p:nvPr/>
        </p:nvPicPr>
        <p:blipFill>
          <a:blip r:embed="rId7"/>
          <a:stretch>
            <a:fillRect/>
          </a:stretch>
        </p:blipFill>
        <p:spPr>
          <a:xfrm>
            <a:off x="4621929" y="4684224"/>
            <a:ext cx="739204" cy="1943268"/>
          </a:xfrm>
          <a:prstGeom prst="rect">
            <a:avLst/>
          </a:prstGeom>
        </p:spPr>
      </p:pic>
      <p:sp>
        <p:nvSpPr>
          <p:cNvPr id="18" name="Rectangle 17"/>
          <p:cNvSpPr/>
          <p:nvPr/>
        </p:nvSpPr>
        <p:spPr>
          <a:xfrm>
            <a:off x="5402573" y="4989464"/>
            <a:ext cx="1674176" cy="1062519"/>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5421536" y="5048230"/>
            <a:ext cx="1589924" cy="1015663"/>
          </a:xfrm>
          <a:prstGeom prst="rect">
            <a:avLst/>
          </a:prstGeom>
        </p:spPr>
        <p:txBody>
          <a:bodyPr wrap="square">
            <a:spAutoFit/>
          </a:bodyPr>
          <a:lstStyle/>
          <a:p>
            <a:pPr lvl="0">
              <a:spcBef>
                <a:spcPts val="600"/>
              </a:spcBef>
              <a:buClr>
                <a:srgbClr val="727CA3"/>
              </a:buClr>
              <a:buSzPct val="76000"/>
            </a:pPr>
            <a:r>
              <a:rPr lang="en-GB" sz="1000" dirty="0" smtClean="0">
                <a:solidFill>
                  <a:prstClr val="black"/>
                </a:solidFill>
                <a:latin typeface="Sassoon Primary Std" panose="020B0503020103030203" pitchFamily="34" charset="0"/>
                <a:ea typeface="Calibri" pitchFamily="34" charset="0"/>
                <a:cs typeface="Times New Roman" pitchFamily="18" charset="0"/>
              </a:rPr>
              <a:t>Children </a:t>
            </a:r>
            <a:r>
              <a:rPr lang="en-GB" sz="1000" dirty="0">
                <a:solidFill>
                  <a:prstClr val="black"/>
                </a:solidFill>
                <a:latin typeface="Sassoon Primary Std" panose="020B0503020103030203" pitchFamily="34" charset="0"/>
                <a:ea typeface="Calibri" pitchFamily="34" charset="0"/>
                <a:cs typeface="Times New Roman" pitchFamily="18" charset="0"/>
              </a:rPr>
              <a:t>should be able to answer these questions in any order, including missing number </a:t>
            </a:r>
            <a:r>
              <a:rPr lang="en-GB" altLang="en-US" sz="1000" dirty="0">
                <a:solidFill>
                  <a:prstClr val="black"/>
                </a:solidFill>
                <a:latin typeface="Sassoon Primary Std" panose="020B0503020103030203" pitchFamily="34" charset="0"/>
                <a:ea typeface="Calibri" pitchFamily="34" charset="0"/>
                <a:cs typeface="Times New Roman" pitchFamily="18" charset="0"/>
              </a:rPr>
              <a:t>questions e.g.  10 × ⃝ = 80 or ⃝ ÷ 10 = 6.</a:t>
            </a:r>
          </a:p>
        </p:txBody>
      </p:sp>
      <p:sp>
        <p:nvSpPr>
          <p:cNvPr id="21" name="Rectangle 20"/>
          <p:cNvSpPr/>
          <p:nvPr/>
        </p:nvSpPr>
        <p:spPr>
          <a:xfrm>
            <a:off x="7104607" y="4043062"/>
            <a:ext cx="2730965" cy="420888"/>
          </a:xfrm>
          <a:prstGeom prst="rect">
            <a:avLst/>
          </a:prstGeom>
        </p:spPr>
        <p:txBody>
          <a:bodyPr wrap="square">
            <a:spAutoFit/>
          </a:bodyPr>
          <a:lstStyle/>
          <a:p>
            <a:pPr algn="ctr"/>
            <a:r>
              <a:rPr lang="en-GB" sz="1050" b="1" dirty="0" smtClean="0">
                <a:latin typeface="Sassoon Primary Std" panose="020B0503020103030203" pitchFamily="34" charset="0"/>
              </a:rPr>
              <a:t>I know the multiplication and division facts for the 5 times table.</a:t>
            </a:r>
            <a:endParaRPr lang="en-GB" sz="1050" b="1" dirty="0">
              <a:latin typeface="Sassoon Primary Std" panose="020B0503020103030203" pitchFamily="34" charset="0"/>
            </a:endParaRPr>
          </a:p>
        </p:txBody>
      </p:sp>
      <p:pic>
        <p:nvPicPr>
          <p:cNvPr id="22" name="Picture 21"/>
          <p:cNvPicPr>
            <a:picLocks noChangeAspect="1"/>
          </p:cNvPicPr>
          <p:nvPr/>
        </p:nvPicPr>
        <p:blipFill>
          <a:blip r:embed="rId8"/>
          <a:stretch>
            <a:fillRect/>
          </a:stretch>
        </p:blipFill>
        <p:spPr>
          <a:xfrm>
            <a:off x="7535518" y="4691844"/>
            <a:ext cx="655377" cy="1935648"/>
          </a:xfrm>
          <a:prstGeom prst="rect">
            <a:avLst/>
          </a:prstGeom>
        </p:spPr>
      </p:pic>
      <p:pic>
        <p:nvPicPr>
          <p:cNvPr id="23" name="Picture 22"/>
          <p:cNvPicPr>
            <a:picLocks noChangeAspect="1"/>
          </p:cNvPicPr>
          <p:nvPr/>
        </p:nvPicPr>
        <p:blipFill>
          <a:blip r:embed="rId9"/>
          <a:stretch>
            <a:fillRect/>
          </a:stretch>
        </p:blipFill>
        <p:spPr>
          <a:xfrm>
            <a:off x="8649664" y="4753942"/>
            <a:ext cx="670618" cy="1943268"/>
          </a:xfrm>
          <a:prstGeom prst="rect">
            <a:avLst/>
          </a:prstGeom>
        </p:spPr>
      </p:pic>
      <p:sp>
        <p:nvSpPr>
          <p:cNvPr id="24" name="Rectangle 23"/>
          <p:cNvSpPr/>
          <p:nvPr/>
        </p:nvSpPr>
        <p:spPr>
          <a:xfrm>
            <a:off x="6089468" y="879126"/>
            <a:ext cx="1356601" cy="261610"/>
          </a:xfrm>
          <a:prstGeom prst="rect">
            <a:avLst/>
          </a:prstGeom>
        </p:spPr>
        <p:txBody>
          <a:bodyPr wrap="square">
            <a:spAutoFit/>
          </a:bodyPr>
          <a:lstStyle/>
          <a:p>
            <a:r>
              <a:rPr lang="en-GB" sz="1100" b="1" dirty="0" smtClean="0">
                <a:latin typeface="Sassoon Primary Std" panose="020B0503020103030203" pitchFamily="34" charset="0"/>
              </a:rPr>
              <a:t>I can tell the time.</a:t>
            </a:r>
          </a:p>
        </p:txBody>
      </p:sp>
      <p:sp>
        <p:nvSpPr>
          <p:cNvPr id="25" name="Content Placeholder 4"/>
          <p:cNvSpPr txBox="1">
            <a:spLocks/>
          </p:cNvSpPr>
          <p:nvPr/>
        </p:nvSpPr>
        <p:spPr>
          <a:xfrm>
            <a:off x="5231929" y="1170499"/>
            <a:ext cx="3501752" cy="1412179"/>
          </a:xfrm>
          <a:prstGeom prst="rect">
            <a:avLst/>
          </a:prstGeom>
        </p:spPr>
        <p:txBody>
          <a:bodyPr vert="horz">
            <a:normAutofit fontScale="92500"/>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Calibri" panose="020F0502020204030204" pitchFamily="34" charset="0"/>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Calibri" panose="020F0502020204030204" pitchFamily="34" charset="0"/>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Calibri" panose="020F0502020204030204" pitchFamily="34" charset="0"/>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Calibri" panose="020F0502020204030204" pitchFamily="34" charset="0"/>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Calibri" panose="020F0502020204030204" pitchFamily="34" charset="0"/>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0"/>
              </a:spcAft>
              <a:buClr>
                <a:srgbClr val="727CA3"/>
              </a:buClr>
              <a:buSzPct val="76000"/>
              <a:buFont typeface="Wingdings 3"/>
              <a:buNone/>
              <a:tabLst/>
              <a:defRPr/>
            </a:pPr>
            <a:r>
              <a:rPr kumimoji="0" lang="en-GB" sz="11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Children need to be able to tell the time using a clock with hands. This target can be broken down into several steps.</a:t>
            </a:r>
          </a:p>
          <a:p>
            <a:pPr marL="274320" marR="0" lvl="0" indent="-274320" algn="l" defTabSz="914400" rtl="0" eaLnBrk="1" fontAlgn="auto" latinLnBrk="0" hangingPunct="1">
              <a:lnSpc>
                <a:spcPct val="100000"/>
              </a:lnSpc>
              <a:spcBef>
                <a:spcPts val="600"/>
              </a:spcBef>
              <a:spcAft>
                <a:spcPts val="0"/>
              </a:spcAft>
              <a:buClr>
                <a:srgbClr val="727CA3"/>
              </a:buClr>
              <a:buSzPct val="76000"/>
              <a:buFont typeface="Wingdings 3"/>
              <a:buChar char=""/>
              <a:tabLst/>
              <a:defRPr/>
            </a:pPr>
            <a:r>
              <a:rPr kumimoji="0" lang="en-GB" sz="11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I can tell the time to the nearest hour.</a:t>
            </a:r>
          </a:p>
          <a:p>
            <a:pPr marL="274320" marR="0" lvl="0" indent="-274320" algn="l" defTabSz="914400" rtl="0" eaLnBrk="1" fontAlgn="auto" latinLnBrk="0" hangingPunct="1">
              <a:lnSpc>
                <a:spcPct val="100000"/>
              </a:lnSpc>
              <a:spcBef>
                <a:spcPts val="600"/>
              </a:spcBef>
              <a:spcAft>
                <a:spcPts val="0"/>
              </a:spcAft>
              <a:buClr>
                <a:srgbClr val="727CA3"/>
              </a:buClr>
              <a:buSzPct val="76000"/>
              <a:buFont typeface="Wingdings 3"/>
              <a:buChar char=""/>
              <a:tabLst/>
              <a:defRPr/>
            </a:pPr>
            <a:r>
              <a:rPr kumimoji="0" lang="en-GB" sz="11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I can tell the time to the nearest half hour.</a:t>
            </a:r>
          </a:p>
          <a:p>
            <a:pPr marL="274320" marR="0" lvl="0" indent="-274320" algn="l" defTabSz="914400" rtl="0" eaLnBrk="1" fontAlgn="auto" latinLnBrk="0" hangingPunct="1">
              <a:lnSpc>
                <a:spcPct val="100000"/>
              </a:lnSpc>
              <a:spcBef>
                <a:spcPts val="600"/>
              </a:spcBef>
              <a:spcAft>
                <a:spcPts val="0"/>
              </a:spcAft>
              <a:buClr>
                <a:srgbClr val="727CA3"/>
              </a:buClr>
              <a:buSzPct val="76000"/>
              <a:buFont typeface="Wingdings 3"/>
              <a:buChar char=""/>
              <a:tabLst/>
              <a:defRPr/>
            </a:pPr>
            <a:r>
              <a:rPr kumimoji="0" lang="en-GB" sz="11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I can tell the time to the nearest quarter hour.</a:t>
            </a:r>
          </a:p>
          <a:p>
            <a:pPr marL="274320" marR="0" lvl="0" indent="-274320" algn="l" defTabSz="914400" rtl="0" eaLnBrk="1" fontAlgn="auto" latinLnBrk="0" hangingPunct="1">
              <a:lnSpc>
                <a:spcPct val="100000"/>
              </a:lnSpc>
              <a:spcBef>
                <a:spcPts val="600"/>
              </a:spcBef>
              <a:spcAft>
                <a:spcPts val="0"/>
              </a:spcAft>
              <a:buClr>
                <a:srgbClr val="727CA3"/>
              </a:buClr>
              <a:buSzPct val="76000"/>
              <a:buFont typeface="Wingdings 3"/>
              <a:buChar char=""/>
              <a:tabLst/>
              <a:defRPr/>
            </a:pPr>
            <a:r>
              <a:rPr kumimoji="0" lang="en-GB" sz="1100" b="0" i="0" u="none" strike="noStrike" kern="1200" cap="none" spc="0" normalizeH="0" baseline="0" noProof="0" dirty="0" smtClean="0">
                <a:ln>
                  <a:noFill/>
                </a:ln>
                <a:solidFill>
                  <a:sysClr val="windowText" lastClr="000000"/>
                </a:solidFill>
                <a:effectLst/>
                <a:uLnTx/>
                <a:uFillTx/>
                <a:latin typeface="Sassoon Primary Std" panose="020B0503020103030203" pitchFamily="34" charset="0"/>
              </a:rPr>
              <a:t>I can tell the time to the nearest five minutes.</a:t>
            </a:r>
          </a:p>
          <a:p>
            <a:pPr marL="0" marR="0" lvl="0" indent="0" algn="l" defTabSz="914400" rtl="0" eaLnBrk="1" fontAlgn="auto" latinLnBrk="0" hangingPunct="1">
              <a:lnSpc>
                <a:spcPct val="100000"/>
              </a:lnSpc>
              <a:spcBef>
                <a:spcPts val="600"/>
              </a:spcBef>
              <a:spcAft>
                <a:spcPts val="0"/>
              </a:spcAft>
              <a:buClr>
                <a:srgbClr val="727CA3"/>
              </a:buClr>
              <a:buSzPct val="76000"/>
              <a:buFont typeface="Wingdings 3"/>
              <a:buNone/>
              <a:tabLst/>
              <a:defRPr/>
            </a:pPr>
            <a:endParaRPr kumimoji="0" lang="en-GB" sz="1100" b="0" i="0" u="none" strike="noStrike" kern="1200" cap="none" spc="0" normalizeH="0" baseline="0" noProof="0" dirty="0" smtClean="0">
              <a:ln>
                <a:noFill/>
              </a:ln>
              <a:solidFill>
                <a:sysClr val="windowText" lastClr="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600"/>
              </a:spcBef>
              <a:spcAft>
                <a:spcPts val="0"/>
              </a:spcAft>
              <a:buClr>
                <a:srgbClr val="727CA3"/>
              </a:buClr>
              <a:buSzPct val="76000"/>
              <a:buFont typeface="Wingdings 3"/>
              <a:buNone/>
              <a:tabLst/>
              <a:defRPr/>
            </a:pPr>
            <a:endParaRPr kumimoji="0" lang="en-GB" sz="1100" b="0"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mn-cs"/>
            </a:endParaRPr>
          </a:p>
        </p:txBody>
      </p:sp>
      <p:pic>
        <p:nvPicPr>
          <p:cNvPr id="26" name="Picture 25"/>
          <p:cNvPicPr>
            <a:picLocks noChangeAspect="1"/>
          </p:cNvPicPr>
          <p:nvPr/>
        </p:nvPicPr>
        <p:blipFill>
          <a:blip r:embed="rId10"/>
          <a:stretch>
            <a:fillRect/>
          </a:stretch>
        </p:blipFill>
        <p:spPr>
          <a:xfrm>
            <a:off x="5971045" y="2612983"/>
            <a:ext cx="989453" cy="1004521"/>
          </a:xfrm>
          <a:prstGeom prst="rect">
            <a:avLst/>
          </a:prstGeom>
        </p:spPr>
      </p:pic>
      <p:pic>
        <p:nvPicPr>
          <p:cNvPr id="27" name="Picture 26"/>
          <p:cNvPicPr>
            <a:picLocks noChangeAspect="1"/>
          </p:cNvPicPr>
          <p:nvPr/>
        </p:nvPicPr>
        <p:blipFill>
          <a:blip r:embed="rId11"/>
          <a:stretch>
            <a:fillRect/>
          </a:stretch>
        </p:blipFill>
        <p:spPr>
          <a:xfrm>
            <a:off x="6964515" y="2624534"/>
            <a:ext cx="981420" cy="981420"/>
          </a:xfrm>
          <a:prstGeom prst="rect">
            <a:avLst/>
          </a:prstGeom>
        </p:spPr>
      </p:pic>
      <p:sp>
        <p:nvSpPr>
          <p:cNvPr id="28" name="TextBox 27"/>
          <p:cNvSpPr txBox="1"/>
          <p:nvPr/>
        </p:nvSpPr>
        <p:spPr>
          <a:xfrm>
            <a:off x="9144000" y="879126"/>
            <a:ext cx="2798618" cy="430887"/>
          </a:xfrm>
          <a:prstGeom prst="rect">
            <a:avLst/>
          </a:prstGeom>
          <a:noFill/>
        </p:spPr>
        <p:txBody>
          <a:bodyPr wrap="square" rtlCol="0">
            <a:spAutoFit/>
          </a:bodyPr>
          <a:lstStyle/>
          <a:p>
            <a:pPr algn="ctr"/>
            <a:r>
              <a:rPr lang="en-US" sz="1100" b="1" dirty="0" smtClean="0">
                <a:latin typeface="Sassoon Primary Std" panose="020B0503020103030203" pitchFamily="34" charset="0"/>
              </a:rPr>
              <a:t>I know addition and subtraction facts for multiples of 10 to 100.</a:t>
            </a:r>
            <a:endParaRPr lang="en-GB" sz="1100" b="1" dirty="0">
              <a:latin typeface="Sassoon Primary Std" panose="020B0503020103030203" pitchFamily="34" charset="0"/>
            </a:endParaRPr>
          </a:p>
        </p:txBody>
      </p:sp>
      <p:sp>
        <p:nvSpPr>
          <p:cNvPr id="29" name="TextBox 28"/>
          <p:cNvSpPr txBox="1"/>
          <p:nvPr/>
        </p:nvSpPr>
        <p:spPr>
          <a:xfrm>
            <a:off x="9384145" y="1376218"/>
            <a:ext cx="902855" cy="1015663"/>
          </a:xfrm>
          <a:prstGeom prst="rect">
            <a:avLst/>
          </a:prstGeom>
          <a:noFill/>
        </p:spPr>
        <p:txBody>
          <a:bodyPr wrap="square" rtlCol="0">
            <a:spAutoFit/>
          </a:bodyPr>
          <a:lstStyle/>
          <a:p>
            <a:r>
              <a:rPr lang="en-US" sz="1000" dirty="0" smtClean="0"/>
              <a:t>10 + 90 = 100</a:t>
            </a:r>
          </a:p>
          <a:p>
            <a:r>
              <a:rPr lang="en-US" sz="1000" dirty="0" smtClean="0"/>
              <a:t>20 + 80 = 100</a:t>
            </a:r>
          </a:p>
          <a:p>
            <a:r>
              <a:rPr lang="en-US" sz="1000" dirty="0" smtClean="0"/>
              <a:t>30 + 70 = 100</a:t>
            </a:r>
          </a:p>
          <a:p>
            <a:r>
              <a:rPr lang="en-US" sz="1000" dirty="0" smtClean="0"/>
              <a:t>40 + 60 = 100</a:t>
            </a:r>
          </a:p>
          <a:p>
            <a:r>
              <a:rPr lang="en-US" sz="1000" dirty="0" smtClean="0"/>
              <a:t>50 + 50 = 100</a:t>
            </a:r>
          </a:p>
          <a:p>
            <a:endParaRPr lang="en-GB" sz="1000" dirty="0"/>
          </a:p>
        </p:txBody>
      </p:sp>
      <p:sp>
        <p:nvSpPr>
          <p:cNvPr id="30" name="TextBox 29"/>
          <p:cNvSpPr txBox="1"/>
          <p:nvPr/>
        </p:nvSpPr>
        <p:spPr>
          <a:xfrm>
            <a:off x="10558463" y="1400039"/>
            <a:ext cx="865441" cy="1338828"/>
          </a:xfrm>
          <a:prstGeom prst="rect">
            <a:avLst/>
          </a:prstGeom>
          <a:noFill/>
        </p:spPr>
        <p:txBody>
          <a:bodyPr wrap="square" rtlCol="0">
            <a:spAutoFit/>
          </a:bodyPr>
          <a:lstStyle/>
          <a:p>
            <a:r>
              <a:rPr lang="en-US" sz="900" dirty="0" smtClean="0"/>
              <a:t>100 – 10 = 90</a:t>
            </a:r>
          </a:p>
          <a:p>
            <a:r>
              <a:rPr lang="en-US" sz="900" dirty="0" smtClean="0"/>
              <a:t>100 – 20 = 80</a:t>
            </a:r>
          </a:p>
          <a:p>
            <a:r>
              <a:rPr lang="en-US" sz="900" dirty="0" smtClean="0"/>
              <a:t>100 - 30 = 70</a:t>
            </a:r>
          </a:p>
          <a:p>
            <a:r>
              <a:rPr lang="en-US" sz="900" dirty="0" smtClean="0"/>
              <a:t>100 – 40 = 60</a:t>
            </a:r>
          </a:p>
          <a:p>
            <a:r>
              <a:rPr lang="en-US" sz="900" dirty="0" smtClean="0"/>
              <a:t>100 – 50 = 50</a:t>
            </a:r>
          </a:p>
          <a:p>
            <a:r>
              <a:rPr lang="en-US" sz="900" dirty="0" smtClean="0"/>
              <a:t>100 – 90 = 10</a:t>
            </a:r>
          </a:p>
          <a:p>
            <a:r>
              <a:rPr lang="en-US" sz="900" dirty="0" smtClean="0"/>
              <a:t>100 - 80 = 20</a:t>
            </a:r>
          </a:p>
          <a:p>
            <a:r>
              <a:rPr lang="en-US" sz="900" dirty="0" smtClean="0"/>
              <a:t>100 – 70 = 30</a:t>
            </a:r>
          </a:p>
          <a:p>
            <a:r>
              <a:rPr lang="en-US" sz="900" dirty="0" smtClean="0"/>
              <a:t>100 – 60 = 40</a:t>
            </a:r>
          </a:p>
        </p:txBody>
      </p:sp>
      <p:sp>
        <p:nvSpPr>
          <p:cNvPr id="31" name="TextBox 30"/>
          <p:cNvSpPr txBox="1"/>
          <p:nvPr/>
        </p:nvSpPr>
        <p:spPr>
          <a:xfrm>
            <a:off x="9895704" y="3019280"/>
            <a:ext cx="2046914" cy="3801041"/>
          </a:xfrm>
          <a:prstGeom prst="rect">
            <a:avLst/>
          </a:prstGeom>
          <a:solidFill>
            <a:schemeClr val="accent6">
              <a:lumMod val="40000"/>
              <a:lumOff val="60000"/>
            </a:schemeClr>
          </a:solidFill>
        </p:spPr>
        <p:txBody>
          <a:bodyPr wrap="square" rtlCol="0">
            <a:spAutoFit/>
          </a:bodyPr>
          <a:lstStyle/>
          <a:p>
            <a:pPr lvl="0" algn="ctr" eaLnBrk="0" fontAlgn="base" hangingPunct="0">
              <a:spcBef>
                <a:spcPct val="0"/>
              </a:spcBef>
              <a:spcAft>
                <a:spcPct val="0"/>
              </a:spcAft>
              <a:buClrTx/>
              <a:buSzTx/>
            </a:pPr>
            <a:r>
              <a:rPr lang="en-GB" altLang="en-US" sz="900" u="sng" dirty="0" smtClean="0">
                <a:latin typeface="Sassoon Primary Std" panose="020B0503020103030203"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sz="800" dirty="0" smtClean="0">
              <a:latin typeface="Sassoon Primary Std" panose="020B0503020103030203" pitchFamily="34" charset="0"/>
              <a:cs typeface="Arial" pitchFamily="34" charset="0"/>
            </a:endParaRPr>
          </a:p>
          <a:p>
            <a:pPr lvl="0" eaLnBrk="0" fontAlgn="base" hangingPunct="0">
              <a:spcBef>
                <a:spcPct val="0"/>
              </a:spcBef>
              <a:spcAft>
                <a:spcPct val="0"/>
              </a:spcAft>
              <a:buClrTx/>
              <a:buSzTx/>
            </a:pPr>
            <a:r>
              <a:rPr lang="en-GB" altLang="en-US" sz="800" dirty="0" smtClean="0">
                <a:latin typeface="Sassoon Primary Std" panose="020B0503020103030203" pitchFamily="34" charset="0"/>
                <a:ea typeface="Calibri" pitchFamily="34" charset="0"/>
                <a:cs typeface="Times New Roman" pitchFamily="18" charset="0"/>
              </a:rPr>
              <a:t>The secret to success is practising </a:t>
            </a:r>
            <a:r>
              <a:rPr lang="en-GB" altLang="en-US" sz="800" b="1" dirty="0" smtClean="0">
                <a:latin typeface="Sassoon Primary Std" panose="020B0503020103030203" pitchFamily="34" charset="0"/>
                <a:ea typeface="Calibri" pitchFamily="34" charset="0"/>
                <a:cs typeface="Times New Roman" pitchFamily="18" charset="0"/>
              </a:rPr>
              <a:t>little</a:t>
            </a:r>
            <a:r>
              <a:rPr lang="en-GB" altLang="en-US" sz="800" dirty="0" smtClean="0">
                <a:latin typeface="Sassoon Primary Std" panose="020B0503020103030203" pitchFamily="34" charset="0"/>
                <a:ea typeface="Calibri" pitchFamily="34" charset="0"/>
                <a:cs typeface="Times New Roman" pitchFamily="18" charset="0"/>
              </a:rPr>
              <a:t> and </a:t>
            </a:r>
            <a:r>
              <a:rPr lang="en-GB" altLang="en-US" sz="800" b="1" dirty="0" smtClean="0">
                <a:latin typeface="Sassoon Primary Std" panose="020B0503020103030203" pitchFamily="34" charset="0"/>
                <a:ea typeface="Calibri" pitchFamily="34" charset="0"/>
                <a:cs typeface="Times New Roman" pitchFamily="18" charset="0"/>
              </a:rPr>
              <a:t>often</a:t>
            </a:r>
            <a:r>
              <a:rPr lang="en-GB" altLang="en-US" sz="800" dirty="0" smtClean="0">
                <a:latin typeface="Sassoon Primary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sz="800" dirty="0" smtClean="0">
              <a:latin typeface="Sassoon Primary Std" panose="020B0503020103030203" pitchFamily="34" charset="0"/>
              <a:cs typeface="Arial" pitchFamily="34" charset="0"/>
            </a:endParaRPr>
          </a:p>
          <a:p>
            <a:pPr lvl="0" eaLnBrk="0" fontAlgn="base" hangingPunct="0">
              <a:spcBef>
                <a:spcPct val="0"/>
              </a:spcBef>
              <a:spcAft>
                <a:spcPct val="0"/>
              </a:spcAft>
              <a:buClrTx/>
              <a:buSzTx/>
            </a:pPr>
            <a:r>
              <a:rPr lang="en-GB" altLang="en-US" sz="800" u="sng" dirty="0" smtClean="0">
                <a:latin typeface="Sassoon Primary Std" panose="020B0503020103030203" pitchFamily="34" charset="0"/>
                <a:ea typeface="Calibri" pitchFamily="34" charset="0"/>
                <a:cs typeface="Times New Roman" pitchFamily="18" charset="0"/>
              </a:rPr>
              <a:t>Songs and Chants</a:t>
            </a:r>
            <a:r>
              <a:rPr lang="en-GB" altLang="en-US" sz="800" dirty="0" smtClean="0">
                <a:latin typeface="Sassoon Primary Std" panose="020B0503020103030203" pitchFamily="34" charset="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sz="800" dirty="0" smtClean="0">
              <a:latin typeface="Sassoon Primary Std" panose="020B0503020103030203" pitchFamily="34" charset="0"/>
              <a:cs typeface="Arial" pitchFamily="34" charset="0"/>
            </a:endParaRPr>
          </a:p>
          <a:p>
            <a:pPr lvl="0" eaLnBrk="0" fontAlgn="base" hangingPunct="0">
              <a:spcBef>
                <a:spcPct val="0"/>
              </a:spcBef>
              <a:spcAft>
                <a:spcPct val="0"/>
              </a:spcAft>
              <a:buClrTx/>
              <a:buSzTx/>
            </a:pPr>
            <a:r>
              <a:rPr lang="en-GB" altLang="en-US" sz="800" u="sng" dirty="0" smtClean="0">
                <a:latin typeface="Sassoon Primary Std" panose="020B0503020103030203" pitchFamily="34" charset="0"/>
                <a:ea typeface="Calibri" pitchFamily="34" charset="0"/>
                <a:cs typeface="Times New Roman" pitchFamily="18" charset="0"/>
              </a:rPr>
              <a:t>Spot patterns</a:t>
            </a:r>
            <a:r>
              <a:rPr lang="en-GB" altLang="en-US" sz="800" dirty="0" smtClean="0">
                <a:latin typeface="Sassoon Primary Std" panose="020B0503020103030203" pitchFamily="34" charset="0"/>
                <a:ea typeface="Calibri" pitchFamily="34" charset="0"/>
                <a:cs typeface="Times New Roman" pitchFamily="18" charset="0"/>
              </a:rPr>
              <a:t> – What patterns can your child spot in the 5 times table? Are there any similarities with the 10 times table?</a:t>
            </a:r>
          </a:p>
          <a:p>
            <a:pPr lvl="0" eaLnBrk="0" fontAlgn="base" hangingPunct="0">
              <a:spcBef>
                <a:spcPct val="0"/>
              </a:spcBef>
              <a:spcAft>
                <a:spcPct val="0"/>
              </a:spcAft>
              <a:buClrTx/>
              <a:buSzTx/>
            </a:pPr>
            <a:endParaRPr lang="en-GB" altLang="en-US" sz="800" dirty="0" smtClean="0">
              <a:latin typeface="Sassoon Primary Std" panose="020B0503020103030203" pitchFamily="34" charset="0"/>
              <a:cs typeface="Arial" pitchFamily="34" charset="0"/>
            </a:endParaRPr>
          </a:p>
          <a:p>
            <a:pPr lvl="0" eaLnBrk="0" fontAlgn="base" hangingPunct="0">
              <a:spcBef>
                <a:spcPct val="0"/>
              </a:spcBef>
              <a:spcAft>
                <a:spcPct val="0"/>
              </a:spcAft>
              <a:buClrTx/>
              <a:buSzTx/>
            </a:pPr>
            <a:r>
              <a:rPr lang="en-GB" altLang="en-US" sz="800" u="sng" dirty="0" smtClean="0">
                <a:latin typeface="Sassoon Primary Std" panose="020B0503020103030203" pitchFamily="34" charset="0"/>
                <a:ea typeface="Calibri" pitchFamily="34" charset="0"/>
                <a:cs typeface="Times New Roman" pitchFamily="18" charset="0"/>
              </a:rPr>
              <a:t>Test the Parent</a:t>
            </a:r>
            <a:r>
              <a:rPr lang="en-GB" altLang="en-US" sz="800" dirty="0" smtClean="0">
                <a:latin typeface="Sassoon Primary Std" panose="020B0503020103030203" pitchFamily="34" charset="0"/>
                <a:ea typeface="Calibri" pitchFamily="34" charset="0"/>
                <a:cs typeface="Times New Roman" pitchFamily="18" charset="0"/>
              </a:rPr>
              <a:t> – Your child can make up their own tricky division questions for you e.g. </a:t>
            </a:r>
            <a:r>
              <a:rPr lang="en-GB" altLang="en-US" sz="800" i="1" dirty="0" smtClean="0">
                <a:latin typeface="Sassoon Primary Std" panose="020B0503020103030203" pitchFamily="34" charset="0"/>
                <a:ea typeface="Calibri" pitchFamily="34" charset="0"/>
                <a:cs typeface="Times New Roman" pitchFamily="18" charset="0"/>
              </a:rPr>
              <a:t>What is 45 divided by 5?</a:t>
            </a:r>
            <a:r>
              <a:rPr lang="en-GB" altLang="en-US" sz="800" dirty="0" smtClean="0">
                <a:latin typeface="Sassoon Primary Std" panose="020B0503020103030203" pitchFamily="34" charset="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sz="800" dirty="0" smtClean="0">
              <a:latin typeface="Sassoon Primary Std" panose="020B0503020103030203" pitchFamily="34" charset="0"/>
              <a:cs typeface="Arial" pitchFamily="34" charset="0"/>
            </a:endParaRPr>
          </a:p>
          <a:p>
            <a:pPr lvl="0" eaLnBrk="0" fontAlgn="base" hangingPunct="0">
              <a:spcBef>
                <a:spcPct val="0"/>
              </a:spcBef>
              <a:spcAft>
                <a:spcPct val="0"/>
              </a:spcAft>
              <a:buClrTx/>
              <a:buSzTx/>
            </a:pPr>
            <a:r>
              <a:rPr lang="en-GB" altLang="en-US" sz="800" u="sng" dirty="0" smtClean="0">
                <a:latin typeface="Sassoon Primary Std" panose="020B0503020103030203" pitchFamily="34" charset="0"/>
                <a:ea typeface="Calibri" pitchFamily="34" charset="0"/>
                <a:cs typeface="Times New Roman" pitchFamily="18" charset="0"/>
              </a:rPr>
              <a:t>Use memory tricks</a:t>
            </a:r>
            <a:r>
              <a:rPr lang="en-GB" altLang="en-US" sz="800" dirty="0" smtClean="0">
                <a:latin typeface="Sassoon Primary Std" panose="020B0503020103030203" pitchFamily="34" charset="0"/>
                <a:ea typeface="Calibri" pitchFamily="34" charset="0"/>
                <a:cs typeface="Times New Roman" pitchFamily="18" charset="0"/>
              </a:rPr>
              <a:t> – For those hard-to-remember facts, www.multiplication.com has some strange picture stories to help children remember.</a:t>
            </a:r>
            <a:endParaRPr lang="en-GB" altLang="en-US" sz="800" dirty="0" smtClean="0">
              <a:latin typeface="Sassoon Primary Std" panose="020B0503020103030203" pitchFamily="34" charset="0"/>
              <a:cs typeface="Arial" pitchFamily="34" charset="0"/>
            </a:endParaRPr>
          </a:p>
        </p:txBody>
      </p:sp>
    </p:spTree>
    <p:extLst>
      <p:ext uri="{BB962C8B-B14F-4D97-AF65-F5344CB8AC3E}">
        <p14:creationId xmlns:p14="http://schemas.microsoft.com/office/powerpoint/2010/main" val="3321202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96223" y="148902"/>
            <a:ext cx="3639671" cy="369332"/>
          </a:xfrm>
          <a:prstGeom prst="rect">
            <a:avLst/>
          </a:prstGeom>
          <a:noFill/>
        </p:spPr>
        <p:txBody>
          <a:bodyPr wrap="square" rtlCol="0">
            <a:spAutoFit/>
          </a:bodyPr>
          <a:lstStyle/>
          <a:p>
            <a:r>
              <a:rPr lang="en-US" dirty="0" smtClean="0">
                <a:latin typeface="Sassoon Primary Std" panose="020B0503020103030203" pitchFamily="34" charset="0"/>
              </a:rPr>
              <a:t>Key Instant Recall Facts  - Year 3</a:t>
            </a:r>
            <a:endParaRPr lang="en-GB" dirty="0">
              <a:latin typeface="Sassoon Primary Std" panose="020B0503020103030203" pitchFamily="34" charset="0"/>
            </a:endParaRPr>
          </a:p>
        </p:txBody>
      </p:sp>
      <p:pic>
        <p:nvPicPr>
          <p:cNvPr id="3" name="Picture 2"/>
          <p:cNvPicPr>
            <a:picLocks noChangeAspect="1"/>
          </p:cNvPicPr>
          <p:nvPr/>
        </p:nvPicPr>
        <p:blipFill>
          <a:blip r:embed="rId2"/>
          <a:stretch>
            <a:fillRect/>
          </a:stretch>
        </p:blipFill>
        <p:spPr>
          <a:xfrm>
            <a:off x="80682" y="109356"/>
            <a:ext cx="1846730" cy="1846730"/>
          </a:xfrm>
          <a:prstGeom prst="rect">
            <a:avLst/>
          </a:prstGeom>
        </p:spPr>
      </p:pic>
      <p:sp>
        <p:nvSpPr>
          <p:cNvPr id="4" name="Rectangle 3"/>
          <p:cNvSpPr/>
          <p:nvPr/>
        </p:nvSpPr>
        <p:spPr>
          <a:xfrm>
            <a:off x="2397417" y="610513"/>
            <a:ext cx="1828800"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Autumn term…</a:t>
            </a:r>
            <a:endParaRPr lang="en-GB" sz="1100" dirty="0">
              <a:solidFill>
                <a:schemeClr val="tx1"/>
              </a:solidFill>
              <a:latin typeface="Sassoon Primary Std" panose="020B0503020103030203" pitchFamily="34" charset="0"/>
            </a:endParaRPr>
          </a:p>
        </p:txBody>
      </p:sp>
      <p:sp>
        <p:nvSpPr>
          <p:cNvPr id="5" name="Rectangle 4"/>
          <p:cNvSpPr/>
          <p:nvPr/>
        </p:nvSpPr>
        <p:spPr>
          <a:xfrm>
            <a:off x="5588073"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Spring term…</a:t>
            </a:r>
            <a:endParaRPr lang="en-GB" sz="1100" dirty="0">
              <a:solidFill>
                <a:schemeClr val="tx1"/>
              </a:solidFill>
              <a:latin typeface="Sassoon Primary Std" panose="020B0503020103030203" pitchFamily="34" charset="0"/>
            </a:endParaRPr>
          </a:p>
        </p:txBody>
      </p:sp>
      <p:sp>
        <p:nvSpPr>
          <p:cNvPr id="6" name="Rectangle 5"/>
          <p:cNvSpPr/>
          <p:nvPr/>
        </p:nvSpPr>
        <p:spPr>
          <a:xfrm>
            <a:off x="9231334" y="618665"/>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Summer term…</a:t>
            </a:r>
            <a:endParaRPr lang="en-GB" sz="1100" dirty="0">
              <a:solidFill>
                <a:schemeClr val="tx1"/>
              </a:solidFill>
              <a:latin typeface="Sassoon Primary Std" panose="020B0503020103030203" pitchFamily="34" charset="0"/>
            </a:endParaRPr>
          </a:p>
        </p:txBody>
      </p:sp>
      <p:sp>
        <p:nvSpPr>
          <p:cNvPr id="7" name="Rectangle 6"/>
          <p:cNvSpPr/>
          <p:nvPr/>
        </p:nvSpPr>
        <p:spPr>
          <a:xfrm>
            <a:off x="1927412" y="837336"/>
            <a:ext cx="3108543" cy="2616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0" normalizeH="0" baseline="0" noProof="0" dirty="0" smtClean="0">
                <a:ln>
                  <a:noFill/>
                </a:ln>
                <a:solidFill>
                  <a:prstClr val="black"/>
                </a:solidFill>
                <a:effectLst/>
                <a:uLnTx/>
                <a:uFillTx/>
                <a:latin typeface="Sassoon Primary Std" panose="020B0503020103030203" pitchFamily="34" charset="0"/>
              </a:rPr>
              <a:t>I know number bonds for all numbers within 20.</a:t>
            </a:r>
            <a:endParaRPr kumimoji="0" lang="en-GB" sz="1100" b="0" i="0" u="none" strike="noStrike" kern="0" cap="none" spc="0" normalizeH="0" baseline="0" noProof="0" dirty="0" smtClean="0">
              <a:ln>
                <a:noFill/>
              </a:ln>
              <a:solidFill>
                <a:sysClr val="windowText" lastClr="000000"/>
              </a:solidFill>
              <a:effectLst/>
              <a:uLnTx/>
              <a:uFillTx/>
              <a:latin typeface="Sassoon Primary Std" panose="020B0503020103030203" pitchFamily="34" charset="0"/>
            </a:endParaRPr>
          </a:p>
        </p:txBody>
      </p:sp>
      <p:graphicFrame>
        <p:nvGraphicFramePr>
          <p:cNvPr id="8" name="Content Placeholder 6"/>
          <p:cNvGraphicFramePr>
            <a:graphicFrameLocks/>
          </p:cNvGraphicFramePr>
          <p:nvPr>
            <p:extLst>
              <p:ext uri="{D42A27DB-BD31-4B8C-83A1-F6EECF244321}">
                <p14:modId xmlns:p14="http://schemas.microsoft.com/office/powerpoint/2010/main" val="3788924265"/>
              </p:ext>
            </p:extLst>
          </p:nvPr>
        </p:nvGraphicFramePr>
        <p:xfrm>
          <a:off x="1579571" y="1184125"/>
          <a:ext cx="3456384" cy="3400044"/>
        </p:xfrm>
        <a:graphic>
          <a:graphicData uri="http://schemas.openxmlformats.org/drawingml/2006/table">
            <a:tbl>
              <a:tblPr firstRow="1" bandRow="1"/>
              <a:tblGrid>
                <a:gridCol w="1152128"/>
                <a:gridCol w="1152128"/>
                <a:gridCol w="1152128"/>
              </a:tblGrid>
              <a:tr h="2109343">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15000"/>
                        </a:lnSpc>
                        <a:spcAft>
                          <a:spcPts val="0"/>
                        </a:spcAft>
                      </a:pPr>
                      <a:r>
                        <a:rPr lang="en-GB" sz="1400" b="0" dirty="0" smtClean="0">
                          <a:effectLst/>
                          <a:latin typeface="Calibri"/>
                          <a:ea typeface="Calibri"/>
                          <a:cs typeface="Times New Roman"/>
                        </a:rPr>
                        <a:t>2 + 9 = 11</a:t>
                      </a:r>
                    </a:p>
                    <a:p>
                      <a:pPr algn="ctr">
                        <a:lnSpc>
                          <a:spcPct val="115000"/>
                        </a:lnSpc>
                        <a:spcAft>
                          <a:spcPts val="0"/>
                        </a:spcAft>
                      </a:pPr>
                      <a:r>
                        <a:rPr lang="en-GB" sz="1400" b="0" dirty="0" smtClean="0">
                          <a:effectLst/>
                          <a:latin typeface="Calibri"/>
                          <a:ea typeface="Calibri"/>
                          <a:cs typeface="Times New Roman"/>
                        </a:rPr>
                        <a:t>3 + 8 = 11</a:t>
                      </a:r>
                    </a:p>
                    <a:p>
                      <a:pPr algn="ctr">
                        <a:lnSpc>
                          <a:spcPct val="115000"/>
                        </a:lnSpc>
                        <a:spcAft>
                          <a:spcPts val="0"/>
                        </a:spcAft>
                      </a:pPr>
                      <a:r>
                        <a:rPr lang="en-GB" sz="1400" b="0" dirty="0" smtClean="0">
                          <a:effectLst/>
                          <a:latin typeface="Calibri"/>
                          <a:ea typeface="Calibri"/>
                          <a:cs typeface="Times New Roman"/>
                        </a:rPr>
                        <a:t>4 + 7 = 11</a:t>
                      </a:r>
                    </a:p>
                    <a:p>
                      <a:pPr algn="ctr">
                        <a:lnSpc>
                          <a:spcPct val="115000"/>
                        </a:lnSpc>
                        <a:spcAft>
                          <a:spcPts val="0"/>
                        </a:spcAft>
                      </a:pPr>
                      <a:r>
                        <a:rPr lang="en-GB" sz="1400" b="0" dirty="0" smtClean="0">
                          <a:effectLst/>
                          <a:latin typeface="Calibri"/>
                          <a:ea typeface="Calibri"/>
                          <a:cs typeface="Times New Roman"/>
                        </a:rPr>
                        <a:t>5 + 6 = 11</a:t>
                      </a:r>
                    </a:p>
                    <a:p>
                      <a:pPr algn="ctr">
                        <a:lnSpc>
                          <a:spcPct val="115000"/>
                        </a:lnSpc>
                        <a:spcAft>
                          <a:spcPts val="0"/>
                        </a:spcAft>
                      </a:pPr>
                      <a:r>
                        <a:rPr lang="en-GB" sz="1400" b="0" dirty="0" smtClean="0">
                          <a:effectLst/>
                          <a:latin typeface="Calibri"/>
                          <a:ea typeface="Calibri"/>
                          <a:cs typeface="Times New Roman"/>
                        </a:rPr>
                        <a:t>3</a:t>
                      </a:r>
                      <a:r>
                        <a:rPr lang="en-GB" sz="1400" b="0" baseline="0" dirty="0" smtClean="0">
                          <a:effectLst/>
                          <a:latin typeface="Calibri"/>
                          <a:ea typeface="Calibri"/>
                          <a:cs typeface="Times New Roman"/>
                        </a:rPr>
                        <a:t> + 9 = 12</a:t>
                      </a:r>
                    </a:p>
                    <a:p>
                      <a:pPr algn="ctr">
                        <a:lnSpc>
                          <a:spcPct val="115000"/>
                        </a:lnSpc>
                        <a:spcAft>
                          <a:spcPts val="0"/>
                        </a:spcAft>
                      </a:pPr>
                      <a:r>
                        <a:rPr lang="en-GB" sz="1400" b="0" baseline="0" dirty="0" smtClean="0">
                          <a:effectLst/>
                          <a:latin typeface="Calibri"/>
                          <a:ea typeface="Calibri"/>
                          <a:cs typeface="Times New Roman"/>
                        </a:rPr>
                        <a:t>4 + 8 = 12</a:t>
                      </a:r>
                    </a:p>
                    <a:p>
                      <a:pPr algn="ctr">
                        <a:lnSpc>
                          <a:spcPct val="115000"/>
                        </a:lnSpc>
                        <a:spcAft>
                          <a:spcPts val="0"/>
                        </a:spcAft>
                      </a:pPr>
                      <a:r>
                        <a:rPr lang="en-GB" sz="1400" b="0" baseline="0" dirty="0" smtClean="0">
                          <a:effectLst/>
                          <a:latin typeface="Calibri"/>
                          <a:ea typeface="Calibri"/>
                          <a:cs typeface="Times New Roman"/>
                        </a:rPr>
                        <a:t>5 + 7 = 12</a:t>
                      </a:r>
                    </a:p>
                    <a:p>
                      <a:pPr algn="ctr">
                        <a:lnSpc>
                          <a:spcPct val="115000"/>
                        </a:lnSpc>
                        <a:spcAft>
                          <a:spcPts val="0"/>
                        </a:spcAft>
                      </a:pPr>
                      <a:r>
                        <a:rPr lang="en-GB" sz="1400" b="0" baseline="0" dirty="0" smtClean="0">
                          <a:effectLst/>
                          <a:latin typeface="Calibri"/>
                          <a:ea typeface="Calibri"/>
                          <a:cs typeface="Times New Roman"/>
                        </a:rPr>
                        <a:t>6 + 6 = 12</a:t>
                      </a:r>
                    </a:p>
                    <a:p>
                      <a:pPr algn="ctr">
                        <a:lnSpc>
                          <a:spcPct val="115000"/>
                        </a:lnSpc>
                        <a:spcAft>
                          <a:spcPts val="0"/>
                        </a:spcAft>
                      </a:pPr>
                      <a:r>
                        <a:rPr lang="en-GB" sz="1400" b="0" baseline="0" dirty="0" smtClean="0">
                          <a:effectLst/>
                          <a:latin typeface="Calibri"/>
                          <a:ea typeface="Calibri"/>
                          <a:cs typeface="Times New Roman"/>
                        </a:rPr>
                        <a:t>4 + 9 = 13</a:t>
                      </a:r>
                    </a:p>
                    <a:p>
                      <a:pPr algn="ctr">
                        <a:lnSpc>
                          <a:spcPct val="115000"/>
                        </a:lnSpc>
                        <a:spcAft>
                          <a:spcPts val="0"/>
                        </a:spcAft>
                      </a:pPr>
                      <a:r>
                        <a:rPr lang="en-GB" sz="1400" b="0" baseline="0" dirty="0" smtClean="0">
                          <a:effectLst/>
                          <a:latin typeface="Calibri"/>
                          <a:ea typeface="Calibri"/>
                          <a:cs typeface="Times New Roman"/>
                        </a:rPr>
                        <a:t>5 + 8 = 13</a:t>
                      </a:r>
                    </a:p>
                    <a:p>
                      <a:pPr algn="ctr">
                        <a:lnSpc>
                          <a:spcPct val="115000"/>
                        </a:lnSpc>
                        <a:spcAft>
                          <a:spcPts val="0"/>
                        </a:spcAft>
                      </a:pPr>
                      <a:r>
                        <a:rPr lang="en-GB" sz="1400" b="0" baseline="0" dirty="0" smtClean="0">
                          <a:effectLst/>
                          <a:latin typeface="Calibri"/>
                          <a:ea typeface="Calibri"/>
                          <a:cs typeface="Times New Roman"/>
                        </a:rPr>
                        <a:t>6 + 7 = 13</a:t>
                      </a:r>
                    </a:p>
                  </a:txBody>
                  <a:tcPr marL="68580" marR="68580" marT="0" marB="0">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15000"/>
                        </a:lnSpc>
                        <a:spcAft>
                          <a:spcPts val="0"/>
                        </a:spcAft>
                      </a:pPr>
                      <a:r>
                        <a:rPr lang="en-GB" sz="1400" b="0" baseline="0" dirty="0" smtClean="0">
                          <a:effectLst/>
                          <a:latin typeface="Calibri"/>
                          <a:ea typeface="Calibri"/>
                          <a:cs typeface="Times New Roman"/>
                        </a:rPr>
                        <a:t>5 + 9 = 14</a:t>
                      </a:r>
                    </a:p>
                    <a:p>
                      <a:pPr algn="ctr">
                        <a:lnSpc>
                          <a:spcPct val="115000"/>
                        </a:lnSpc>
                        <a:spcAft>
                          <a:spcPts val="0"/>
                        </a:spcAft>
                      </a:pPr>
                      <a:r>
                        <a:rPr lang="en-GB" sz="1400" b="0" baseline="0" dirty="0" smtClean="0">
                          <a:effectLst/>
                          <a:latin typeface="Calibri"/>
                          <a:ea typeface="Calibri"/>
                          <a:cs typeface="Times New Roman"/>
                        </a:rPr>
                        <a:t>6 + 8 = 14</a:t>
                      </a:r>
                    </a:p>
                    <a:p>
                      <a:pPr algn="ctr">
                        <a:lnSpc>
                          <a:spcPct val="115000"/>
                        </a:lnSpc>
                        <a:spcAft>
                          <a:spcPts val="0"/>
                        </a:spcAft>
                      </a:pPr>
                      <a:r>
                        <a:rPr lang="en-GB" sz="1400" b="0" baseline="0" dirty="0" smtClean="0">
                          <a:effectLst/>
                          <a:latin typeface="Calibri"/>
                          <a:ea typeface="Calibri"/>
                          <a:cs typeface="Times New Roman"/>
                        </a:rPr>
                        <a:t>7 + 7 = 14</a:t>
                      </a:r>
                    </a:p>
                    <a:p>
                      <a:pPr algn="ctr">
                        <a:lnSpc>
                          <a:spcPct val="115000"/>
                        </a:lnSpc>
                        <a:spcAft>
                          <a:spcPts val="0"/>
                        </a:spcAft>
                      </a:pPr>
                      <a:r>
                        <a:rPr lang="en-GB" sz="1400" b="0" baseline="0" dirty="0" smtClean="0">
                          <a:effectLst/>
                          <a:latin typeface="Calibri"/>
                          <a:ea typeface="Calibri"/>
                          <a:cs typeface="Times New Roman"/>
                        </a:rPr>
                        <a:t>6 + 9 = 15</a:t>
                      </a:r>
                    </a:p>
                    <a:p>
                      <a:pPr algn="ctr">
                        <a:lnSpc>
                          <a:spcPct val="115000"/>
                        </a:lnSpc>
                        <a:spcAft>
                          <a:spcPts val="0"/>
                        </a:spcAft>
                      </a:pPr>
                      <a:r>
                        <a:rPr lang="en-GB" sz="1400" b="0" baseline="0" dirty="0" smtClean="0">
                          <a:effectLst/>
                          <a:latin typeface="Calibri"/>
                          <a:ea typeface="Calibri"/>
                          <a:cs typeface="Times New Roman"/>
                        </a:rPr>
                        <a:t>7 + 8 = 15</a:t>
                      </a:r>
                    </a:p>
                    <a:p>
                      <a:pPr algn="ctr">
                        <a:lnSpc>
                          <a:spcPct val="115000"/>
                        </a:lnSpc>
                        <a:spcAft>
                          <a:spcPts val="0"/>
                        </a:spcAft>
                      </a:pPr>
                      <a:r>
                        <a:rPr lang="en-GB" sz="1400" b="0" baseline="0" dirty="0" smtClean="0">
                          <a:effectLst/>
                          <a:latin typeface="Calibri"/>
                          <a:ea typeface="Calibri"/>
                          <a:cs typeface="Times New Roman"/>
                        </a:rPr>
                        <a:t>7 + 9 = 16</a:t>
                      </a:r>
                    </a:p>
                    <a:p>
                      <a:pPr algn="ctr">
                        <a:lnSpc>
                          <a:spcPct val="115000"/>
                        </a:lnSpc>
                        <a:spcAft>
                          <a:spcPts val="0"/>
                        </a:spcAft>
                      </a:pPr>
                      <a:r>
                        <a:rPr lang="en-GB" sz="1400" b="0" baseline="0" dirty="0" smtClean="0">
                          <a:effectLst/>
                          <a:latin typeface="Calibri"/>
                          <a:ea typeface="Calibri"/>
                          <a:cs typeface="Times New Roman"/>
                        </a:rPr>
                        <a:t>8 + 8 = 16</a:t>
                      </a:r>
                    </a:p>
                    <a:p>
                      <a:pPr algn="ctr">
                        <a:lnSpc>
                          <a:spcPct val="115000"/>
                        </a:lnSpc>
                        <a:spcAft>
                          <a:spcPts val="0"/>
                        </a:spcAft>
                      </a:pPr>
                      <a:r>
                        <a:rPr lang="en-GB" sz="1400" b="0" baseline="0" dirty="0" smtClean="0">
                          <a:effectLst/>
                          <a:latin typeface="Calibri"/>
                          <a:ea typeface="Calibri"/>
                          <a:cs typeface="Times New Roman"/>
                        </a:rPr>
                        <a:t>8 + 9 = 17</a:t>
                      </a:r>
                    </a:p>
                    <a:p>
                      <a:pPr algn="ctr">
                        <a:lnSpc>
                          <a:spcPct val="115000"/>
                        </a:lnSpc>
                        <a:spcAft>
                          <a:spcPts val="0"/>
                        </a:spcAft>
                      </a:pPr>
                      <a:r>
                        <a:rPr lang="en-GB" sz="1400" dirty="0" smtClean="0">
                          <a:effectLst/>
                          <a:latin typeface="Calibri"/>
                          <a:ea typeface="Calibri"/>
                          <a:cs typeface="Times New Roman"/>
                        </a:rPr>
                        <a:t>9 + 9 = 18</a:t>
                      </a:r>
                    </a:p>
                    <a:p>
                      <a:pPr algn="ctr">
                        <a:lnSpc>
                          <a:spcPct val="115000"/>
                        </a:lnSpc>
                        <a:spcAft>
                          <a:spcPts val="0"/>
                        </a:spcAft>
                      </a:pPr>
                      <a:endParaRPr lang="en-GB" sz="1400" dirty="0">
                        <a:effectLst/>
                        <a:latin typeface="Calibri"/>
                        <a:ea typeface="Calibri"/>
                        <a:cs typeface="Times New Roman"/>
                      </a:endParaRPr>
                    </a:p>
                  </a:txBody>
                  <a:tcPr marL="68580" marR="68580" marT="0" marB="0">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15000"/>
                        </a:lnSpc>
                        <a:spcAft>
                          <a:spcPts val="0"/>
                        </a:spcAft>
                      </a:pPr>
                      <a:r>
                        <a:rPr lang="en-GB" sz="1000" u="sng" dirty="0" smtClean="0">
                          <a:effectLst/>
                          <a:latin typeface="Calibri"/>
                          <a:ea typeface="Calibri"/>
                          <a:cs typeface="Times New Roman"/>
                        </a:rPr>
                        <a:t>Example</a:t>
                      </a:r>
                      <a:r>
                        <a:rPr lang="en-GB" sz="1000" u="sng" baseline="0" dirty="0" smtClean="0">
                          <a:effectLst/>
                          <a:latin typeface="Calibri"/>
                          <a:ea typeface="Calibri"/>
                          <a:cs typeface="Times New Roman"/>
                        </a:rPr>
                        <a:t> of a fact family</a:t>
                      </a:r>
                    </a:p>
                    <a:p>
                      <a:pPr algn="ctr">
                        <a:lnSpc>
                          <a:spcPct val="115000"/>
                        </a:lnSpc>
                        <a:spcAft>
                          <a:spcPts val="0"/>
                        </a:spcAft>
                      </a:pPr>
                      <a:r>
                        <a:rPr lang="en-GB" sz="1400" baseline="0" dirty="0" smtClean="0">
                          <a:effectLst/>
                          <a:latin typeface="Calibri"/>
                          <a:ea typeface="Calibri"/>
                          <a:cs typeface="Times New Roman"/>
                        </a:rPr>
                        <a:t>6 + 9 = 15</a:t>
                      </a:r>
                      <a:endParaRPr lang="en-GB" sz="1400" baseline="0" dirty="0">
                        <a:effectLst/>
                        <a:latin typeface="Calibri"/>
                        <a:ea typeface="Calibri"/>
                        <a:cs typeface="Times New Roman"/>
                      </a:endParaRPr>
                    </a:p>
                    <a:p>
                      <a:pPr algn="ctr">
                        <a:lnSpc>
                          <a:spcPct val="115000"/>
                        </a:lnSpc>
                        <a:spcAft>
                          <a:spcPts val="0"/>
                        </a:spcAft>
                      </a:pPr>
                      <a:r>
                        <a:rPr lang="en-GB" sz="1400" baseline="0" dirty="0" smtClean="0">
                          <a:effectLst/>
                          <a:latin typeface="Calibri"/>
                          <a:ea typeface="Calibri"/>
                          <a:cs typeface="Times New Roman"/>
                        </a:rPr>
                        <a:t>9 + 6 = 15</a:t>
                      </a:r>
                    </a:p>
                    <a:p>
                      <a:pPr algn="ctr">
                        <a:lnSpc>
                          <a:spcPct val="115000"/>
                        </a:lnSpc>
                        <a:spcAft>
                          <a:spcPts val="0"/>
                        </a:spcAft>
                      </a:pPr>
                      <a:r>
                        <a:rPr lang="en-GB" sz="1400" baseline="0" dirty="0" smtClean="0">
                          <a:effectLst/>
                          <a:latin typeface="Calibri"/>
                          <a:ea typeface="Calibri"/>
                          <a:cs typeface="Times New Roman"/>
                        </a:rPr>
                        <a:t>15 – 9 = 6</a:t>
                      </a:r>
                    </a:p>
                    <a:p>
                      <a:pPr algn="ctr">
                        <a:lnSpc>
                          <a:spcPct val="115000"/>
                        </a:lnSpc>
                        <a:spcAft>
                          <a:spcPts val="0"/>
                        </a:spcAft>
                      </a:pPr>
                      <a:r>
                        <a:rPr lang="en-GB" sz="1400" baseline="0" dirty="0" smtClean="0">
                          <a:effectLst/>
                          <a:latin typeface="Calibri"/>
                          <a:ea typeface="Calibri"/>
                          <a:cs typeface="Times New Roman"/>
                        </a:rPr>
                        <a:t>15 – 9 = 6</a:t>
                      </a:r>
                    </a:p>
                    <a:p>
                      <a:pPr algn="ctr">
                        <a:lnSpc>
                          <a:spcPct val="115000"/>
                        </a:lnSpc>
                        <a:spcAft>
                          <a:spcPts val="0"/>
                        </a:spcAft>
                      </a:pPr>
                      <a:endParaRPr lang="en-GB" sz="1400" baseline="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00" u="sng" kern="1200" baseline="0" dirty="0" smtClean="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400" u="none" baseline="0" dirty="0" smtClean="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400" u="none" baseline="0" dirty="0" smtClean="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400" u="none" baseline="0" dirty="0" smtClean="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400" u="none" baseline="0" dirty="0" smtClean="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400" u="sng" baseline="0" dirty="0" smtClean="0">
                        <a:effectLst/>
                        <a:latin typeface="Calibri"/>
                        <a:ea typeface="Calibri"/>
                        <a:cs typeface="Times New Roman"/>
                      </a:endParaRPr>
                    </a:p>
                    <a:p>
                      <a:pPr algn="ctr">
                        <a:lnSpc>
                          <a:spcPct val="115000"/>
                        </a:lnSpc>
                        <a:spcAft>
                          <a:spcPts val="0"/>
                        </a:spcAft>
                      </a:pPr>
                      <a:endParaRPr lang="en-GB" sz="1400" baseline="0" dirty="0" smtClean="0">
                        <a:effectLst/>
                        <a:latin typeface="Calibri"/>
                        <a:ea typeface="Calibri"/>
                        <a:cs typeface="Times New Roman"/>
                      </a:endParaRPr>
                    </a:p>
                  </a:txBody>
                  <a:tcPr marL="68580" marR="68580" marT="0" marB="0">
                    <a:lnL>
                      <a:noFill/>
                    </a:lnL>
                    <a:lnR>
                      <a:noFill/>
                    </a:lnR>
                    <a:lnT>
                      <a:noFill/>
                    </a:lnT>
                    <a:lnB>
                      <a:noFill/>
                    </a:lnB>
                    <a:lnTlToBr w="12700" cmpd="sng">
                      <a:noFill/>
                      <a:prstDash val="solid"/>
                    </a:lnTlToBr>
                    <a:lnBlToTr w="12700" cmpd="sng">
                      <a:noFill/>
                      <a:prstDash val="solid"/>
                    </a:lnBlToTr>
                    <a:noFill/>
                  </a:tcPr>
                </a:tc>
              </a:tr>
            </a:tbl>
          </a:graphicData>
        </a:graphic>
      </p:graphicFrame>
      <p:sp>
        <p:nvSpPr>
          <p:cNvPr id="9" name="Rectangle 8"/>
          <p:cNvSpPr/>
          <p:nvPr/>
        </p:nvSpPr>
        <p:spPr>
          <a:xfrm>
            <a:off x="196248" y="2876940"/>
            <a:ext cx="1383323" cy="1631216"/>
          </a:xfrm>
          <a:prstGeom prst="rect">
            <a:avLst/>
          </a:prstGeom>
          <a:solidFill>
            <a:schemeClr val="accent6">
              <a:lumMod val="40000"/>
              <a:lumOff val="60000"/>
            </a:schemeClr>
          </a:solidFill>
        </p:spPr>
        <p:txBody>
          <a:bodyPr wrap="square">
            <a:spAutoFit/>
          </a:bodyPr>
          <a:lstStyle/>
          <a:p>
            <a:pPr lvl="0">
              <a:spcBef>
                <a:spcPts val="600"/>
              </a:spcBef>
              <a:buClr>
                <a:srgbClr val="727CA3"/>
              </a:buClr>
              <a:buSzPct val="76000"/>
            </a:pPr>
            <a:r>
              <a:rPr lang="en-GB" sz="1000" dirty="0">
                <a:solidFill>
                  <a:prstClr val="black"/>
                </a:solidFill>
                <a:latin typeface="Sassoon Primary Std" panose="020B0503020103030203" pitchFamily="34" charset="0"/>
                <a:ea typeface="Calibri" pitchFamily="34" charset="0"/>
                <a:cs typeface="Times New Roman" pitchFamily="18" charset="0"/>
              </a:rPr>
              <a:t>This list includes the most challenging facts but children will need to learn </a:t>
            </a:r>
            <a:r>
              <a:rPr lang="en-GB" sz="1000" b="1" dirty="0">
                <a:solidFill>
                  <a:prstClr val="black"/>
                </a:solidFill>
                <a:latin typeface="Sassoon Primary Std" panose="020B0503020103030203" pitchFamily="34" charset="0"/>
                <a:ea typeface="Calibri" pitchFamily="34" charset="0"/>
                <a:cs typeface="Times New Roman" pitchFamily="18" charset="0"/>
              </a:rPr>
              <a:t>all </a:t>
            </a:r>
            <a:r>
              <a:rPr lang="en-GB" sz="1000" dirty="0">
                <a:solidFill>
                  <a:prstClr val="black"/>
                </a:solidFill>
                <a:latin typeface="Sassoon Primary Std" panose="020B0503020103030203" pitchFamily="34" charset="0"/>
                <a:ea typeface="Calibri" pitchFamily="34" charset="0"/>
                <a:cs typeface="Times New Roman" pitchFamily="18" charset="0"/>
              </a:rPr>
              <a:t>number bonds for each number to 20 (e.g. 15 + 2 = 17). This includes related subtraction facts (e.g. 17 – 2 = 15). </a:t>
            </a:r>
            <a:endParaRPr lang="en-GB" altLang="en-US" sz="1000" dirty="0">
              <a:solidFill>
                <a:prstClr val="black"/>
              </a:solidFill>
              <a:latin typeface="Sassoon Primary Std" panose="020B0503020103030203" pitchFamily="34" charset="0"/>
              <a:ea typeface="Calibri" pitchFamily="34" charset="0"/>
              <a:cs typeface="Times New Roman" pitchFamily="18" charset="0"/>
            </a:endParaRPr>
          </a:p>
        </p:txBody>
      </p:sp>
      <p:sp>
        <p:nvSpPr>
          <p:cNvPr id="10" name="Rectangle 9"/>
          <p:cNvSpPr/>
          <p:nvPr/>
        </p:nvSpPr>
        <p:spPr>
          <a:xfrm>
            <a:off x="9049567" y="1032721"/>
            <a:ext cx="2581156" cy="253916"/>
          </a:xfrm>
          <a:prstGeom prst="rect">
            <a:avLst/>
          </a:prstGeom>
        </p:spPr>
        <p:txBody>
          <a:bodyPr wrap="none">
            <a:spAutoFit/>
          </a:bodyPr>
          <a:lstStyle/>
          <a:p>
            <a:r>
              <a:rPr lang="en-GB" sz="1050" b="1" dirty="0" smtClean="0">
                <a:latin typeface="Sassoon Primary Std" panose="020B0503020103030203" pitchFamily="34" charset="0"/>
              </a:rPr>
              <a:t>I can recall facts about durations of time.</a:t>
            </a:r>
          </a:p>
        </p:txBody>
      </p:sp>
      <p:pic>
        <p:nvPicPr>
          <p:cNvPr id="11" name="Picture 10"/>
          <p:cNvPicPr>
            <a:picLocks noChangeAspect="1"/>
          </p:cNvPicPr>
          <p:nvPr/>
        </p:nvPicPr>
        <p:blipFill>
          <a:blip r:embed="rId3"/>
          <a:stretch>
            <a:fillRect/>
          </a:stretch>
        </p:blipFill>
        <p:spPr>
          <a:xfrm>
            <a:off x="8598016" y="1374455"/>
            <a:ext cx="3397045" cy="1303410"/>
          </a:xfrm>
          <a:prstGeom prst="rect">
            <a:avLst/>
          </a:prstGeom>
        </p:spPr>
      </p:pic>
      <p:sp>
        <p:nvSpPr>
          <p:cNvPr id="12" name="Rectangle 11"/>
          <p:cNvSpPr/>
          <p:nvPr/>
        </p:nvSpPr>
        <p:spPr>
          <a:xfrm>
            <a:off x="5386447" y="905096"/>
            <a:ext cx="2992476" cy="469359"/>
          </a:xfrm>
          <a:prstGeom prst="rect">
            <a:avLst/>
          </a:prstGeom>
        </p:spPr>
        <p:txBody>
          <a:bodyPr wrap="square">
            <a:spAutoFit/>
          </a:bodyPr>
          <a:lstStyle/>
          <a:p>
            <a:pPr lvl="0" algn="ctr">
              <a:spcBef>
                <a:spcPts val="600"/>
              </a:spcBef>
              <a:buClr>
                <a:srgbClr val="727CA3"/>
              </a:buClr>
              <a:buSzPct val="76000"/>
            </a:pPr>
            <a:r>
              <a:rPr lang="en-GB" sz="1050" b="1" dirty="0">
                <a:solidFill>
                  <a:prstClr val="black"/>
                </a:solidFill>
                <a:latin typeface="Sassoon Primary Std" panose="020B0503020103030203" pitchFamily="34" charset="0"/>
              </a:rPr>
              <a:t>I know the multiplication and division facts for the 3 times table</a:t>
            </a:r>
            <a:r>
              <a:rPr lang="en-GB" sz="1400" b="1" dirty="0">
                <a:solidFill>
                  <a:prstClr val="black"/>
                </a:solidFill>
                <a:latin typeface="Sassoon Primary Std" panose="020B0503020103030203" pitchFamily="34" charset="0"/>
              </a:rPr>
              <a:t>.</a:t>
            </a:r>
          </a:p>
        </p:txBody>
      </p:sp>
      <p:pic>
        <p:nvPicPr>
          <p:cNvPr id="13" name="Picture 12"/>
          <p:cNvPicPr>
            <a:picLocks noChangeAspect="1"/>
          </p:cNvPicPr>
          <p:nvPr/>
        </p:nvPicPr>
        <p:blipFill>
          <a:blip r:embed="rId4"/>
          <a:stretch>
            <a:fillRect/>
          </a:stretch>
        </p:blipFill>
        <p:spPr>
          <a:xfrm>
            <a:off x="5585124" y="1333713"/>
            <a:ext cx="2463722" cy="1845583"/>
          </a:xfrm>
          <a:prstGeom prst="rect">
            <a:avLst/>
          </a:prstGeom>
        </p:spPr>
      </p:pic>
      <p:sp>
        <p:nvSpPr>
          <p:cNvPr id="14" name="Rectangle 13"/>
          <p:cNvSpPr/>
          <p:nvPr/>
        </p:nvSpPr>
        <p:spPr>
          <a:xfrm>
            <a:off x="5453712" y="3179296"/>
            <a:ext cx="2726545" cy="507831"/>
          </a:xfrm>
          <a:prstGeom prst="rect">
            <a:avLst/>
          </a:prstGeom>
          <a:solidFill>
            <a:schemeClr val="accent6">
              <a:lumMod val="40000"/>
              <a:lumOff val="60000"/>
            </a:schemeClr>
          </a:solidFill>
        </p:spPr>
        <p:txBody>
          <a:bodyPr wrap="square">
            <a:spAutoFit/>
          </a:bodyPr>
          <a:lstStyle/>
          <a:p>
            <a:pPr lvl="0">
              <a:spcBef>
                <a:spcPts val="600"/>
              </a:spcBef>
              <a:buClr>
                <a:srgbClr val="727CA3"/>
              </a:buClr>
              <a:buSzPct val="76000"/>
            </a:pPr>
            <a:r>
              <a:rPr lang="en-GB" sz="900" dirty="0">
                <a:solidFill>
                  <a:prstClr val="black"/>
                </a:solidFill>
                <a:latin typeface="Sassoon Primary Std" panose="020B0503020103030203" pitchFamily="34" charset="0"/>
                <a:ea typeface="Calibri" pitchFamily="34" charset="0"/>
                <a:cs typeface="Times New Roman" pitchFamily="18" charset="0"/>
              </a:rPr>
              <a:t>They should be able to answer these questions in any order, including missing number </a:t>
            </a:r>
            <a:r>
              <a:rPr lang="en-GB" altLang="en-US" sz="900" dirty="0">
                <a:solidFill>
                  <a:prstClr val="black"/>
                </a:solidFill>
                <a:latin typeface="Sassoon Primary Std" panose="020B0503020103030203" pitchFamily="34" charset="0"/>
                <a:ea typeface="Calibri" pitchFamily="34" charset="0"/>
                <a:cs typeface="Times New Roman" pitchFamily="18" charset="0"/>
              </a:rPr>
              <a:t>questions e.g.  3 × ⃝ = 18 or ⃝ ÷ 3 = 11.</a:t>
            </a:r>
          </a:p>
        </p:txBody>
      </p:sp>
      <p:sp>
        <p:nvSpPr>
          <p:cNvPr id="15" name="Rectangle 14"/>
          <p:cNvSpPr/>
          <p:nvPr/>
        </p:nvSpPr>
        <p:spPr>
          <a:xfrm>
            <a:off x="5394157" y="3723352"/>
            <a:ext cx="2845656" cy="492443"/>
          </a:xfrm>
          <a:prstGeom prst="rect">
            <a:avLst/>
          </a:prstGeom>
        </p:spPr>
        <p:txBody>
          <a:bodyPr wrap="square">
            <a:spAutoFit/>
          </a:bodyPr>
          <a:lstStyle/>
          <a:p>
            <a:pPr lvl="0" algn="ctr">
              <a:buClr>
                <a:srgbClr val="727CA3"/>
              </a:buClr>
              <a:buSzPct val="76000"/>
            </a:pPr>
            <a:r>
              <a:rPr lang="en-GB" sz="1000" b="1" dirty="0">
                <a:solidFill>
                  <a:prstClr val="black"/>
                </a:solidFill>
                <a:latin typeface="Sassoon Primary Std" panose="020B0503020103030203" pitchFamily="34" charset="0"/>
              </a:rPr>
              <a:t>I know the multiplication and division facts for the 4 times table</a:t>
            </a:r>
            <a:r>
              <a:rPr lang="en-GB" sz="1600" b="1" dirty="0">
                <a:solidFill>
                  <a:prstClr val="black"/>
                </a:solidFill>
                <a:latin typeface="Calibri" panose="020F0502020204030204" pitchFamily="34" charset="0"/>
              </a:rPr>
              <a:t>.</a:t>
            </a:r>
          </a:p>
        </p:txBody>
      </p:sp>
      <p:pic>
        <p:nvPicPr>
          <p:cNvPr id="16" name="Picture 15"/>
          <p:cNvPicPr>
            <a:picLocks noChangeAspect="1"/>
          </p:cNvPicPr>
          <p:nvPr/>
        </p:nvPicPr>
        <p:blipFill>
          <a:blip r:embed="rId5"/>
          <a:stretch>
            <a:fillRect/>
          </a:stretch>
        </p:blipFill>
        <p:spPr>
          <a:xfrm>
            <a:off x="5255684" y="4215795"/>
            <a:ext cx="3241712" cy="2268329"/>
          </a:xfrm>
          <a:prstGeom prst="rect">
            <a:avLst/>
          </a:prstGeom>
        </p:spPr>
      </p:pic>
      <p:sp>
        <p:nvSpPr>
          <p:cNvPr id="17" name="Rectangle 16"/>
          <p:cNvSpPr/>
          <p:nvPr/>
        </p:nvSpPr>
        <p:spPr>
          <a:xfrm>
            <a:off x="8876996" y="3287017"/>
            <a:ext cx="2926298" cy="400110"/>
          </a:xfrm>
          <a:prstGeom prst="rect">
            <a:avLst/>
          </a:prstGeom>
        </p:spPr>
        <p:txBody>
          <a:bodyPr wrap="square">
            <a:spAutoFit/>
          </a:bodyPr>
          <a:lstStyle/>
          <a:p>
            <a:pPr algn="ctr"/>
            <a:r>
              <a:rPr lang="en-GB" sz="1000" b="1" dirty="0" smtClean="0">
                <a:latin typeface="Sassoon Primary Std" panose="020B0503020103030203" pitchFamily="34" charset="0"/>
              </a:rPr>
              <a:t>I know the multiplication and division facts for the 8 times table.</a:t>
            </a:r>
            <a:endParaRPr lang="en-GB" sz="1000" b="1" dirty="0">
              <a:latin typeface="Sassoon Primary Std" panose="020B0503020103030203" pitchFamily="34" charset="0"/>
            </a:endParaRPr>
          </a:p>
        </p:txBody>
      </p:sp>
      <p:pic>
        <p:nvPicPr>
          <p:cNvPr id="18" name="Picture 17"/>
          <p:cNvPicPr>
            <a:picLocks noChangeAspect="1"/>
          </p:cNvPicPr>
          <p:nvPr/>
        </p:nvPicPr>
        <p:blipFill>
          <a:blip r:embed="rId6"/>
          <a:stretch>
            <a:fillRect/>
          </a:stretch>
        </p:blipFill>
        <p:spPr>
          <a:xfrm>
            <a:off x="8822375" y="3969573"/>
            <a:ext cx="3172686" cy="2313782"/>
          </a:xfrm>
          <a:prstGeom prst="rect">
            <a:avLst/>
          </a:prstGeom>
        </p:spPr>
      </p:pic>
      <p:sp>
        <p:nvSpPr>
          <p:cNvPr id="19" name="Rectangle 18"/>
          <p:cNvSpPr/>
          <p:nvPr/>
        </p:nvSpPr>
        <p:spPr>
          <a:xfrm>
            <a:off x="225802" y="4560092"/>
            <a:ext cx="4920018" cy="2077492"/>
          </a:xfrm>
          <a:prstGeom prst="rect">
            <a:avLst/>
          </a:prstGeom>
          <a:solidFill>
            <a:schemeClr val="accent6">
              <a:lumMod val="40000"/>
              <a:lumOff val="60000"/>
            </a:schemeClr>
          </a:solidFill>
        </p:spPr>
        <p:txBody>
          <a:bodyPr wrap="square">
            <a:spAutoFit/>
          </a:bodyPr>
          <a:lstStyle/>
          <a:p>
            <a:pPr lvl="0" algn="ctr" eaLnBrk="0" fontAlgn="base" hangingPunct="0">
              <a:spcBef>
                <a:spcPct val="0"/>
              </a:spcBef>
              <a:spcAft>
                <a:spcPct val="0"/>
              </a:spcAft>
            </a:pPr>
            <a:r>
              <a:rPr lang="en-GB" altLang="en-US" sz="900" u="sng" dirty="0">
                <a:solidFill>
                  <a:prstClr val="black"/>
                </a:solidFill>
                <a:latin typeface="Sassoon Primary Std" panose="020B0503020103030203"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r>
              <a:rPr lang="en-GB" altLang="en-US" sz="800" dirty="0">
                <a:solidFill>
                  <a:prstClr val="black"/>
                </a:solidFill>
                <a:latin typeface="Sassoon Primary Std" panose="020B0503020103030203" pitchFamily="34" charset="0"/>
                <a:ea typeface="Calibri" pitchFamily="34" charset="0"/>
                <a:cs typeface="Times New Roman" pitchFamily="18" charset="0"/>
              </a:rPr>
              <a:t>The secret to success is practising </a:t>
            </a:r>
            <a:r>
              <a:rPr lang="en-GB" altLang="en-US" sz="800" b="1" dirty="0">
                <a:solidFill>
                  <a:prstClr val="black"/>
                </a:solidFill>
                <a:latin typeface="Sassoon Primary Std" panose="020B0503020103030203" pitchFamily="34" charset="0"/>
                <a:ea typeface="Calibri" pitchFamily="34" charset="0"/>
                <a:cs typeface="Times New Roman" pitchFamily="18" charset="0"/>
              </a:rPr>
              <a:t>little</a:t>
            </a:r>
            <a:r>
              <a:rPr lang="en-GB" altLang="en-US" sz="800" dirty="0">
                <a:solidFill>
                  <a:prstClr val="black"/>
                </a:solidFill>
                <a:latin typeface="Sassoon Primary Std" panose="020B0503020103030203" pitchFamily="34" charset="0"/>
                <a:ea typeface="Calibri" pitchFamily="34" charset="0"/>
                <a:cs typeface="Times New Roman" pitchFamily="18" charset="0"/>
              </a:rPr>
              <a:t> and </a:t>
            </a:r>
            <a:r>
              <a:rPr lang="en-GB" altLang="en-US" sz="800" b="1" dirty="0">
                <a:solidFill>
                  <a:prstClr val="black"/>
                </a:solidFill>
                <a:latin typeface="Sassoon Primary Std" panose="020B0503020103030203" pitchFamily="34" charset="0"/>
                <a:ea typeface="Calibri" pitchFamily="34" charset="0"/>
                <a:cs typeface="Times New Roman" pitchFamily="18" charset="0"/>
              </a:rPr>
              <a:t>often</a:t>
            </a:r>
            <a:r>
              <a:rPr lang="en-GB" altLang="en-US" sz="800" dirty="0">
                <a:solidFill>
                  <a:prstClr val="black"/>
                </a:solidFill>
                <a:latin typeface="Sassoon Primary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r>
              <a:rPr lang="en-GB" altLang="en-US" sz="800" u="sng" dirty="0">
                <a:solidFill>
                  <a:prstClr val="black"/>
                </a:solidFill>
                <a:latin typeface="Sassoon Primary Std" panose="020B0503020103030203" pitchFamily="34" charset="0"/>
                <a:ea typeface="Calibri" pitchFamily="34" charset="0"/>
                <a:cs typeface="Times New Roman" pitchFamily="18" charset="0"/>
              </a:rPr>
              <a:t>Songs and Chants</a:t>
            </a:r>
            <a:r>
              <a:rPr lang="en-GB" altLang="en-US" sz="800" dirty="0">
                <a:solidFill>
                  <a:prstClr val="black"/>
                </a:solidFill>
                <a:latin typeface="Sassoon Primary Std" panose="020B0503020103030203" pitchFamily="34" charset="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r>
              <a:rPr lang="en-GB" altLang="en-US" sz="800" u="sng" dirty="0">
                <a:solidFill>
                  <a:prstClr val="black"/>
                </a:solidFill>
                <a:latin typeface="Sassoon Primary Std" panose="020B0503020103030203" pitchFamily="34" charset="0"/>
                <a:cs typeface="Arial" pitchFamily="34" charset="0"/>
              </a:rPr>
              <a:t>Double your fours </a:t>
            </a:r>
            <a:r>
              <a:rPr lang="en-GB" altLang="en-US" sz="800" dirty="0">
                <a:solidFill>
                  <a:prstClr val="black"/>
                </a:solidFill>
                <a:latin typeface="Sassoon Primary Std" panose="020B0503020103030203" pitchFamily="34" charset="0"/>
                <a:cs typeface="Arial" pitchFamily="34" charset="0"/>
              </a:rPr>
              <a:t>– Multiplying a number by 8 is the same as multiply by 4 and then doubling the answer. 8 </a:t>
            </a:r>
            <a:r>
              <a:rPr lang="en-GB" sz="800" dirty="0">
                <a:solidFill>
                  <a:prstClr val="black"/>
                </a:solidFill>
                <a:latin typeface="Sassoon Primary Std" panose="020B0503020103030203" pitchFamily="34" charset="0"/>
              </a:rPr>
              <a:t>× 4 = 32 and </a:t>
            </a:r>
            <a:r>
              <a:rPr lang="en-GB" altLang="en-US" sz="800" dirty="0">
                <a:solidFill>
                  <a:prstClr val="black"/>
                </a:solidFill>
                <a:latin typeface="Sassoon Primary Std" panose="020B0503020103030203" pitchFamily="34" charset="0"/>
                <a:cs typeface="Arial" pitchFamily="34" charset="0"/>
              </a:rPr>
              <a:t>double 32 is 64, so 8 </a:t>
            </a:r>
            <a:r>
              <a:rPr lang="en-GB" sz="800" dirty="0">
                <a:solidFill>
                  <a:prstClr val="black"/>
                </a:solidFill>
                <a:latin typeface="Sassoon Primary Std" panose="020B0503020103030203" pitchFamily="34" charset="0"/>
              </a:rPr>
              <a:t>× 8 = 64.</a:t>
            </a:r>
            <a:endParaRPr lang="en-GB" sz="8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endParaRPr lang="en-GB" altLang="en-US" sz="8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r>
              <a:rPr lang="en-GB" sz="800" u="sng" dirty="0">
                <a:solidFill>
                  <a:prstClr val="black"/>
                </a:solidFill>
                <a:latin typeface="Sassoon Primary Std" panose="020B0503020103030203" pitchFamily="34" charset="0"/>
                <a:cs typeface="Times New Roman" pitchFamily="18" charset="0"/>
              </a:rPr>
              <a:t>Five six seven eight</a:t>
            </a:r>
            <a:r>
              <a:rPr lang="en-GB" sz="800" dirty="0">
                <a:solidFill>
                  <a:prstClr val="black"/>
                </a:solidFill>
                <a:latin typeface="Sassoon Primary Std" panose="020B0503020103030203" pitchFamily="34" charset="0"/>
                <a:cs typeface="Times New Roman" pitchFamily="18" charset="0"/>
              </a:rPr>
              <a:t> – fifty-six is seven times eight (56 = 7 </a:t>
            </a:r>
            <a:r>
              <a:rPr lang="en-GB" sz="800" dirty="0">
                <a:solidFill>
                  <a:prstClr val="black"/>
                </a:solidFill>
                <a:latin typeface="Sassoon Primary Std" panose="020B0503020103030203" pitchFamily="34" charset="0"/>
              </a:rPr>
              <a:t>× 8). </a:t>
            </a:r>
          </a:p>
          <a:p>
            <a:pPr lvl="0" eaLnBrk="0" fontAlgn="base" hangingPunct="0">
              <a:spcBef>
                <a:spcPct val="0"/>
              </a:spcBef>
              <a:spcAft>
                <a:spcPct val="0"/>
              </a:spcAft>
            </a:pPr>
            <a:endParaRPr lang="en-GB" altLang="en-US" sz="800" dirty="0">
              <a:solidFill>
                <a:prstClr val="black"/>
              </a:solidFill>
              <a:latin typeface="Sassoon Primary Std" panose="020B0503020103030203" pitchFamily="34" charset="0"/>
            </a:endParaRPr>
          </a:p>
          <a:p>
            <a:pPr lvl="0" eaLnBrk="0" fontAlgn="base" hangingPunct="0">
              <a:spcBef>
                <a:spcPct val="0"/>
              </a:spcBef>
              <a:spcAft>
                <a:spcPct val="0"/>
              </a:spcAft>
            </a:pPr>
            <a:r>
              <a:rPr lang="en-GB" altLang="en-US" sz="800" u="sng" dirty="0">
                <a:solidFill>
                  <a:prstClr val="black"/>
                </a:solidFill>
                <a:latin typeface="Sassoon Primary Std" panose="020B0503020103030203" pitchFamily="34" charset="0"/>
                <a:ea typeface="Calibri" pitchFamily="34" charset="0"/>
                <a:cs typeface="Times New Roman" pitchFamily="18" charset="0"/>
              </a:rPr>
              <a:t>Use memory tricks</a:t>
            </a:r>
            <a:r>
              <a:rPr lang="en-GB" altLang="en-US" sz="800" dirty="0">
                <a:solidFill>
                  <a:prstClr val="black"/>
                </a:solidFill>
                <a:latin typeface="Sassoon Primary Std" panose="020B0503020103030203" pitchFamily="34" charset="0"/>
                <a:ea typeface="Calibri" pitchFamily="34" charset="0"/>
                <a:cs typeface="Times New Roman" pitchFamily="18" charset="0"/>
              </a:rPr>
              <a:t> – For those hard-to-remember facts, www.multiplication.com has some strange picture stories to help children remember.</a:t>
            </a:r>
            <a:endParaRPr lang="en-GB" altLang="en-US" sz="800" dirty="0">
              <a:solidFill>
                <a:prstClr val="black"/>
              </a:solidFill>
              <a:latin typeface="Sassoon Primary Std" panose="020B0503020103030203" pitchFamily="34" charset="0"/>
              <a:cs typeface="Arial" pitchFamily="34" charset="0"/>
            </a:endParaRPr>
          </a:p>
        </p:txBody>
      </p:sp>
    </p:spTree>
    <p:extLst>
      <p:ext uri="{BB962C8B-B14F-4D97-AF65-F5344CB8AC3E}">
        <p14:creationId xmlns:p14="http://schemas.microsoft.com/office/powerpoint/2010/main" val="161561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92304" y="130744"/>
            <a:ext cx="3232423" cy="369332"/>
          </a:xfrm>
          <a:prstGeom prst="rect">
            <a:avLst/>
          </a:prstGeom>
        </p:spPr>
        <p:txBody>
          <a:bodyPr wrap="none">
            <a:spAutoFit/>
          </a:bodyPr>
          <a:lstStyle/>
          <a:p>
            <a:pPr lvl="0"/>
            <a:r>
              <a:rPr lang="en-US" dirty="0">
                <a:solidFill>
                  <a:prstClr val="black"/>
                </a:solidFill>
                <a:latin typeface="Sassoon Primary Std" panose="020B0503020103030203" pitchFamily="34" charset="0"/>
              </a:rPr>
              <a:t>Key Instant Recall Facts  - Year </a:t>
            </a:r>
            <a:r>
              <a:rPr lang="en-US" dirty="0" smtClean="0">
                <a:solidFill>
                  <a:prstClr val="black"/>
                </a:solidFill>
                <a:latin typeface="Sassoon Primary Std" panose="020B0503020103030203" pitchFamily="34" charset="0"/>
              </a:rPr>
              <a:t>4</a:t>
            </a:r>
            <a:endParaRPr lang="en-GB" dirty="0">
              <a:solidFill>
                <a:prstClr val="black"/>
              </a:solidFill>
              <a:latin typeface="Sassoon Primary Std" panose="020B0503020103030203" pitchFamily="34" charset="0"/>
            </a:endParaRPr>
          </a:p>
        </p:txBody>
      </p:sp>
      <p:pic>
        <p:nvPicPr>
          <p:cNvPr id="3" name="Picture 2"/>
          <p:cNvPicPr>
            <a:picLocks noChangeAspect="1"/>
          </p:cNvPicPr>
          <p:nvPr/>
        </p:nvPicPr>
        <p:blipFill>
          <a:blip r:embed="rId2"/>
          <a:stretch>
            <a:fillRect/>
          </a:stretch>
        </p:blipFill>
        <p:spPr>
          <a:xfrm>
            <a:off x="80682" y="109356"/>
            <a:ext cx="1572795" cy="1572795"/>
          </a:xfrm>
          <a:prstGeom prst="rect">
            <a:avLst/>
          </a:prstGeom>
        </p:spPr>
      </p:pic>
      <p:sp>
        <p:nvSpPr>
          <p:cNvPr id="4" name="Rectangle 3"/>
          <p:cNvSpPr/>
          <p:nvPr/>
        </p:nvSpPr>
        <p:spPr>
          <a:xfrm>
            <a:off x="2397417" y="610513"/>
            <a:ext cx="1828800"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Autumn term…</a:t>
            </a:r>
            <a:endParaRPr lang="en-GB" sz="1100" dirty="0">
              <a:solidFill>
                <a:schemeClr val="tx1"/>
              </a:solidFill>
              <a:latin typeface="Sassoon Primary Std" panose="020B0503020103030203" pitchFamily="34" charset="0"/>
            </a:endParaRPr>
          </a:p>
        </p:txBody>
      </p:sp>
      <p:sp>
        <p:nvSpPr>
          <p:cNvPr id="5" name="Rectangle 4"/>
          <p:cNvSpPr/>
          <p:nvPr/>
        </p:nvSpPr>
        <p:spPr>
          <a:xfrm>
            <a:off x="5588073"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Spring term…</a:t>
            </a:r>
            <a:endParaRPr lang="en-GB" sz="1100" dirty="0">
              <a:solidFill>
                <a:schemeClr val="tx1"/>
              </a:solidFill>
              <a:latin typeface="Sassoon Primary Std" panose="020B0503020103030203" pitchFamily="34" charset="0"/>
            </a:endParaRPr>
          </a:p>
        </p:txBody>
      </p:sp>
      <p:sp>
        <p:nvSpPr>
          <p:cNvPr id="6" name="Rectangle 5"/>
          <p:cNvSpPr/>
          <p:nvPr/>
        </p:nvSpPr>
        <p:spPr>
          <a:xfrm>
            <a:off x="9231334" y="618665"/>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Summer term…</a:t>
            </a:r>
            <a:endParaRPr lang="en-GB" sz="1100" dirty="0">
              <a:solidFill>
                <a:schemeClr val="tx1"/>
              </a:solidFill>
              <a:latin typeface="Sassoon Primary Std" panose="020B0503020103030203" pitchFamily="34" charset="0"/>
            </a:endParaRPr>
          </a:p>
        </p:txBody>
      </p:sp>
      <p:sp>
        <p:nvSpPr>
          <p:cNvPr id="7" name="Rectangle 6"/>
          <p:cNvSpPr/>
          <p:nvPr/>
        </p:nvSpPr>
        <p:spPr>
          <a:xfrm>
            <a:off x="2242902" y="894221"/>
            <a:ext cx="2137829" cy="276999"/>
          </a:xfrm>
          <a:prstGeom prst="rect">
            <a:avLst/>
          </a:prstGeom>
        </p:spPr>
        <p:txBody>
          <a:bodyPr wrap="none">
            <a:spAutoFit/>
          </a:bodyPr>
          <a:lstStyle/>
          <a:p>
            <a:pPr lvl="0" algn="ctr">
              <a:spcBef>
                <a:spcPts val="600"/>
              </a:spcBef>
              <a:buClr>
                <a:srgbClr val="727CA3"/>
              </a:buClr>
              <a:buSzPct val="76000"/>
            </a:pPr>
            <a:r>
              <a:rPr lang="en-GB" sz="1200" b="1" dirty="0">
                <a:solidFill>
                  <a:prstClr val="black"/>
                </a:solidFill>
                <a:latin typeface="Sassoon Primary Std" panose="020B0503020103030203" pitchFamily="34" charset="0"/>
              </a:rPr>
              <a:t>I know number bonds to 100.</a:t>
            </a:r>
          </a:p>
        </p:txBody>
      </p:sp>
      <p:graphicFrame>
        <p:nvGraphicFramePr>
          <p:cNvPr id="8" name="Content Placeholder 6"/>
          <p:cNvGraphicFramePr>
            <a:graphicFrameLocks/>
          </p:cNvGraphicFramePr>
          <p:nvPr>
            <p:extLst>
              <p:ext uri="{D42A27DB-BD31-4B8C-83A1-F6EECF244321}">
                <p14:modId xmlns:p14="http://schemas.microsoft.com/office/powerpoint/2010/main" val="2405193780"/>
              </p:ext>
            </p:extLst>
          </p:nvPr>
        </p:nvGraphicFramePr>
        <p:xfrm>
          <a:off x="2058247" y="1288614"/>
          <a:ext cx="2322484" cy="2301494"/>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Sassoon Primary Std" panose="020B0503020103030203" pitchFamily="34" charset="0"/>
                          <a:ea typeface="Calibri"/>
                          <a:cs typeface="Times New Roman"/>
                        </a:rPr>
                        <a:t>Some examples:</a:t>
                      </a:r>
                    </a:p>
                    <a:p>
                      <a:pPr algn="ctr">
                        <a:lnSpc>
                          <a:spcPct val="115000"/>
                        </a:lnSpc>
                        <a:spcAft>
                          <a:spcPts val="0"/>
                        </a:spcAft>
                      </a:pPr>
                      <a:endParaRPr lang="en-GB" sz="1100" b="0" dirty="0" smtClean="0">
                        <a:effectLst/>
                        <a:latin typeface="Sassoon Primary Std" panose="020B0503020103030203" pitchFamily="34" charset="0"/>
                        <a:ea typeface="Calibri"/>
                        <a:cs typeface="Times New Roman"/>
                      </a:endParaRPr>
                    </a:p>
                    <a:p>
                      <a:pPr algn="ctr">
                        <a:lnSpc>
                          <a:spcPct val="115000"/>
                        </a:lnSpc>
                        <a:spcAft>
                          <a:spcPts val="0"/>
                        </a:spcAft>
                      </a:pPr>
                      <a:r>
                        <a:rPr lang="en-GB" sz="1100" b="0" dirty="0" smtClean="0">
                          <a:effectLst/>
                          <a:latin typeface="Sassoon Primary Std" panose="020B0503020103030203" pitchFamily="34" charset="0"/>
                          <a:ea typeface="Calibri"/>
                          <a:cs typeface="Times New Roman"/>
                        </a:rPr>
                        <a:t>60</a:t>
                      </a:r>
                      <a:r>
                        <a:rPr lang="en-GB" sz="1100" b="0" baseline="0" dirty="0" smtClean="0">
                          <a:effectLst/>
                          <a:latin typeface="Sassoon Primary Std" panose="020B0503020103030203" pitchFamily="34" charset="0"/>
                          <a:ea typeface="Calibri"/>
                          <a:cs typeface="Times New Roman"/>
                        </a:rPr>
                        <a:t> + 40 = 100</a:t>
                      </a: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40 + 60 = 100</a:t>
                      </a: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100 – 40 = 60</a:t>
                      </a: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100 – 60 = 40</a:t>
                      </a:r>
                    </a:p>
                    <a:p>
                      <a:pPr algn="ctr">
                        <a:lnSpc>
                          <a:spcPct val="115000"/>
                        </a:lnSpc>
                        <a:spcAft>
                          <a:spcPts val="0"/>
                        </a:spcAft>
                      </a:pPr>
                      <a:endParaRPr lang="en-GB" sz="1100" b="0" baseline="0" dirty="0" smtClean="0">
                        <a:effectLst/>
                        <a:latin typeface="Sassoon Primary Std" panose="020B0503020103030203" pitchFamily="34" charset="0"/>
                        <a:ea typeface="Calibri"/>
                        <a:cs typeface="Times New Roman"/>
                      </a:endParaRP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75 + 25 = 100</a:t>
                      </a: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25 + 75 = 100</a:t>
                      </a: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100 – 25 = 75</a:t>
                      </a:r>
                    </a:p>
                    <a:p>
                      <a:pPr algn="ctr">
                        <a:lnSpc>
                          <a:spcPct val="115000"/>
                        </a:lnSpc>
                        <a:spcAft>
                          <a:spcPts val="0"/>
                        </a:spcAft>
                      </a:pPr>
                      <a:r>
                        <a:rPr lang="en-GB" sz="1100" b="0" baseline="0" dirty="0" smtClean="0">
                          <a:effectLst/>
                          <a:latin typeface="Sassoon Primary Std" panose="020B0503020103030203" pitchFamily="34" charset="0"/>
                          <a:ea typeface="Calibri"/>
                          <a:cs typeface="Times New Roman"/>
                        </a:rPr>
                        <a:t>100 – 75 = 25</a:t>
                      </a:r>
                      <a:endParaRPr lang="en-GB" sz="1100" b="0" dirty="0">
                        <a:effectLst/>
                        <a:latin typeface="Sassoon Primary Std" panose="020B0503020103030203" pitchFamily="34" charset="0"/>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Sassoon Primary Std" panose="020B0503020103030203" pitchFamily="34" charset="0"/>
                        <a:ea typeface="Calibri"/>
                        <a:cs typeface="Times New Roman"/>
                      </a:endParaRPr>
                    </a:p>
                    <a:p>
                      <a:pPr algn="ctr">
                        <a:lnSpc>
                          <a:spcPct val="115000"/>
                        </a:lnSpc>
                        <a:spcAft>
                          <a:spcPts val="0"/>
                        </a:spcAft>
                      </a:pPr>
                      <a:endParaRPr lang="en-GB" sz="1100" dirty="0" smtClean="0">
                        <a:effectLst/>
                        <a:latin typeface="Sassoon Primary Std" panose="020B0503020103030203" pitchFamily="34" charset="0"/>
                        <a:ea typeface="Calibri"/>
                        <a:cs typeface="Times New Roman"/>
                      </a:endParaRPr>
                    </a:p>
                    <a:p>
                      <a:pPr algn="ctr">
                        <a:lnSpc>
                          <a:spcPct val="115000"/>
                        </a:lnSpc>
                        <a:spcAft>
                          <a:spcPts val="0"/>
                        </a:spcAft>
                      </a:pPr>
                      <a:r>
                        <a:rPr lang="en-GB" sz="1100" dirty="0" smtClean="0">
                          <a:effectLst/>
                          <a:latin typeface="Sassoon Primary Std" panose="020B0503020103030203" pitchFamily="34" charset="0"/>
                          <a:ea typeface="Calibri"/>
                          <a:cs typeface="Times New Roman"/>
                        </a:rPr>
                        <a:t>37 + 63 = 100</a:t>
                      </a:r>
                    </a:p>
                    <a:p>
                      <a:pPr algn="ctr">
                        <a:lnSpc>
                          <a:spcPct val="115000"/>
                        </a:lnSpc>
                        <a:spcAft>
                          <a:spcPts val="0"/>
                        </a:spcAft>
                      </a:pPr>
                      <a:r>
                        <a:rPr lang="en-GB" sz="1100" dirty="0" smtClean="0">
                          <a:effectLst/>
                          <a:latin typeface="Sassoon Primary Std" panose="020B0503020103030203" pitchFamily="34" charset="0"/>
                          <a:ea typeface="Calibri"/>
                          <a:cs typeface="Times New Roman"/>
                        </a:rPr>
                        <a:t>63</a:t>
                      </a:r>
                      <a:r>
                        <a:rPr lang="en-GB" sz="1100" baseline="0" dirty="0" smtClean="0">
                          <a:effectLst/>
                          <a:latin typeface="Sassoon Primary Std" panose="020B0503020103030203" pitchFamily="34" charset="0"/>
                          <a:ea typeface="Calibri"/>
                          <a:cs typeface="Times New Roman"/>
                        </a:rPr>
                        <a:t> + 37 = 100</a:t>
                      </a:r>
                    </a:p>
                    <a:p>
                      <a:pPr algn="ctr">
                        <a:lnSpc>
                          <a:spcPct val="115000"/>
                        </a:lnSpc>
                        <a:spcAft>
                          <a:spcPts val="0"/>
                        </a:spcAft>
                      </a:pPr>
                      <a:r>
                        <a:rPr lang="en-GB" sz="1100" baseline="0" dirty="0" smtClean="0">
                          <a:effectLst/>
                          <a:latin typeface="Sassoon Primary Std" panose="020B0503020103030203" pitchFamily="34" charset="0"/>
                          <a:ea typeface="Calibri"/>
                          <a:cs typeface="Times New Roman"/>
                        </a:rPr>
                        <a:t>100 – 63 = 37</a:t>
                      </a:r>
                    </a:p>
                    <a:p>
                      <a:pPr algn="ctr">
                        <a:lnSpc>
                          <a:spcPct val="115000"/>
                        </a:lnSpc>
                        <a:spcAft>
                          <a:spcPts val="0"/>
                        </a:spcAft>
                      </a:pPr>
                      <a:r>
                        <a:rPr lang="en-GB" sz="1100" baseline="0" dirty="0" smtClean="0">
                          <a:effectLst/>
                          <a:latin typeface="Sassoon Primary Std" panose="020B0503020103030203" pitchFamily="34" charset="0"/>
                          <a:ea typeface="Calibri"/>
                          <a:cs typeface="Times New Roman"/>
                        </a:rPr>
                        <a:t>100 – 37 = 63</a:t>
                      </a:r>
                    </a:p>
                    <a:p>
                      <a:pPr algn="ctr">
                        <a:lnSpc>
                          <a:spcPct val="115000"/>
                        </a:lnSpc>
                        <a:spcAft>
                          <a:spcPts val="0"/>
                        </a:spcAft>
                      </a:pPr>
                      <a:endParaRPr lang="en-GB" sz="1100" baseline="0" dirty="0" smtClean="0">
                        <a:effectLst/>
                        <a:latin typeface="Sassoon Primary Std" panose="020B0503020103030203" pitchFamily="34" charset="0"/>
                        <a:ea typeface="Calibri"/>
                        <a:cs typeface="Times New Roman"/>
                      </a:endParaRPr>
                    </a:p>
                    <a:p>
                      <a:pPr algn="ctr">
                        <a:lnSpc>
                          <a:spcPct val="115000"/>
                        </a:lnSpc>
                        <a:spcAft>
                          <a:spcPts val="0"/>
                        </a:spcAft>
                      </a:pPr>
                      <a:r>
                        <a:rPr lang="en-GB" sz="1100" baseline="0" dirty="0" smtClean="0">
                          <a:effectLst/>
                          <a:latin typeface="Sassoon Primary Std" panose="020B0503020103030203" pitchFamily="34" charset="0"/>
                          <a:ea typeface="Calibri"/>
                          <a:cs typeface="Times New Roman"/>
                        </a:rPr>
                        <a:t>48 + 52 = 100</a:t>
                      </a:r>
                    </a:p>
                    <a:p>
                      <a:pPr algn="ctr">
                        <a:lnSpc>
                          <a:spcPct val="115000"/>
                        </a:lnSpc>
                        <a:spcAft>
                          <a:spcPts val="0"/>
                        </a:spcAft>
                      </a:pPr>
                      <a:r>
                        <a:rPr lang="en-GB" sz="1100" baseline="0" dirty="0" smtClean="0">
                          <a:effectLst/>
                          <a:latin typeface="Sassoon Primary Std" panose="020B0503020103030203" pitchFamily="34" charset="0"/>
                          <a:ea typeface="Calibri"/>
                          <a:cs typeface="Times New Roman"/>
                        </a:rPr>
                        <a:t>52 + 48 = 100</a:t>
                      </a:r>
                    </a:p>
                    <a:p>
                      <a:pPr algn="ctr">
                        <a:lnSpc>
                          <a:spcPct val="115000"/>
                        </a:lnSpc>
                        <a:spcAft>
                          <a:spcPts val="0"/>
                        </a:spcAft>
                      </a:pPr>
                      <a:r>
                        <a:rPr lang="en-GB" sz="1100" baseline="0" dirty="0" smtClean="0">
                          <a:effectLst/>
                          <a:latin typeface="Sassoon Primary Std" panose="020B0503020103030203" pitchFamily="34" charset="0"/>
                          <a:ea typeface="Calibri"/>
                          <a:cs typeface="Times New Roman"/>
                        </a:rPr>
                        <a:t>100 – 52 = 48</a:t>
                      </a:r>
                    </a:p>
                    <a:p>
                      <a:pPr algn="ctr">
                        <a:lnSpc>
                          <a:spcPct val="115000"/>
                        </a:lnSpc>
                        <a:spcAft>
                          <a:spcPts val="0"/>
                        </a:spcAft>
                      </a:pPr>
                      <a:r>
                        <a:rPr lang="en-GB" sz="1100" baseline="0" dirty="0" smtClean="0">
                          <a:effectLst/>
                          <a:latin typeface="Sassoon Primary Std" panose="020B0503020103030203" pitchFamily="34" charset="0"/>
                          <a:ea typeface="Calibri"/>
                          <a:cs typeface="Times New Roman"/>
                        </a:rPr>
                        <a:t>100 – 48 = 52</a:t>
                      </a:r>
                      <a:endParaRPr lang="en-GB" sz="1100" dirty="0" smtClean="0">
                        <a:effectLst/>
                        <a:latin typeface="Sassoon Primary Std" panose="020B0503020103030203" pitchFamily="34" charset="0"/>
                        <a:ea typeface="Calibri"/>
                        <a:cs typeface="Times New Roman"/>
                      </a:endParaRPr>
                    </a:p>
                    <a:p>
                      <a:pPr algn="ctr">
                        <a:lnSpc>
                          <a:spcPct val="115000"/>
                        </a:lnSpc>
                        <a:spcAft>
                          <a:spcPts val="0"/>
                        </a:spcAft>
                      </a:pPr>
                      <a:endParaRPr lang="en-GB" sz="1100" dirty="0">
                        <a:effectLst/>
                        <a:latin typeface="Sassoon Primary Std" panose="020B0503020103030203" pitchFamily="34" charset="0"/>
                        <a:ea typeface="Calibri"/>
                        <a:cs typeface="Times New Roman"/>
                      </a:endParaRPr>
                    </a:p>
                  </a:txBody>
                  <a:tcPr marL="68580" marR="68580" marT="0" marB="0"/>
                </a:tc>
              </a:tr>
            </a:tbl>
          </a:graphicData>
        </a:graphic>
      </p:graphicFrame>
      <p:sp>
        <p:nvSpPr>
          <p:cNvPr id="9" name="Rectangle 8"/>
          <p:cNvSpPr/>
          <p:nvPr/>
        </p:nvSpPr>
        <p:spPr>
          <a:xfrm>
            <a:off x="189038" y="1810647"/>
            <a:ext cx="1775013" cy="1769715"/>
          </a:xfrm>
          <a:prstGeom prst="rect">
            <a:avLst/>
          </a:prstGeom>
          <a:solidFill>
            <a:schemeClr val="accent6">
              <a:lumMod val="40000"/>
              <a:lumOff val="60000"/>
            </a:schemeClr>
          </a:solidFill>
        </p:spPr>
        <p:txBody>
          <a:bodyPr wrap="square">
            <a:spAutoFit/>
          </a:bodyPr>
          <a:lstStyle/>
          <a:p>
            <a:pPr lvl="0" algn="ctr" eaLnBrk="0" fontAlgn="base" hangingPunct="0">
              <a:spcBef>
                <a:spcPct val="0"/>
              </a:spcBef>
              <a:spcAft>
                <a:spcPct val="0"/>
              </a:spcAft>
            </a:pPr>
            <a:r>
              <a:rPr lang="en-GB" altLang="en-US" sz="1000" u="sng" dirty="0">
                <a:solidFill>
                  <a:prstClr val="black"/>
                </a:solidFill>
                <a:latin typeface="Sassoon Primary Std" panose="020B0503020103030203"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pPr>
            <a:endParaRPr lang="en-GB" altLang="en-US" sz="9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r>
              <a:rPr lang="en-GB" altLang="en-US" sz="900" dirty="0">
                <a:solidFill>
                  <a:prstClr val="black"/>
                </a:solidFill>
                <a:latin typeface="Sassoon Primary Std" panose="020B0503020103030203" pitchFamily="34" charset="0"/>
                <a:ea typeface="Calibri" pitchFamily="34" charset="0"/>
                <a:cs typeface="Times New Roman" pitchFamily="18" charset="0"/>
              </a:rPr>
              <a:t>The secret to success is practising </a:t>
            </a:r>
            <a:r>
              <a:rPr lang="en-GB" altLang="en-US" sz="900" b="1" dirty="0">
                <a:solidFill>
                  <a:prstClr val="black"/>
                </a:solidFill>
                <a:latin typeface="Sassoon Primary Std" panose="020B0503020103030203" pitchFamily="34" charset="0"/>
                <a:ea typeface="Calibri" pitchFamily="34" charset="0"/>
                <a:cs typeface="Times New Roman" pitchFamily="18" charset="0"/>
              </a:rPr>
              <a:t>little</a:t>
            </a:r>
            <a:r>
              <a:rPr lang="en-GB" altLang="en-US" sz="900" dirty="0">
                <a:solidFill>
                  <a:prstClr val="black"/>
                </a:solidFill>
                <a:latin typeface="Sassoon Primary Std" panose="020B0503020103030203" pitchFamily="34" charset="0"/>
                <a:ea typeface="Calibri" pitchFamily="34" charset="0"/>
                <a:cs typeface="Times New Roman" pitchFamily="18" charset="0"/>
              </a:rPr>
              <a:t> and </a:t>
            </a:r>
            <a:r>
              <a:rPr lang="en-GB" altLang="en-US" sz="900" b="1" dirty="0">
                <a:solidFill>
                  <a:prstClr val="black"/>
                </a:solidFill>
                <a:latin typeface="Sassoon Primary Std" panose="020B0503020103030203" pitchFamily="34" charset="0"/>
                <a:ea typeface="Calibri" pitchFamily="34" charset="0"/>
                <a:cs typeface="Times New Roman" pitchFamily="18" charset="0"/>
              </a:rPr>
              <a:t>often</a:t>
            </a:r>
            <a:r>
              <a:rPr lang="en-GB" altLang="en-US" sz="900" dirty="0">
                <a:solidFill>
                  <a:prstClr val="black"/>
                </a:solidFill>
                <a:latin typeface="Sassoon Primary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p:txBody>
      </p:sp>
      <p:sp>
        <p:nvSpPr>
          <p:cNvPr id="10" name="Rectangle 9"/>
          <p:cNvSpPr/>
          <p:nvPr/>
        </p:nvSpPr>
        <p:spPr>
          <a:xfrm>
            <a:off x="479406" y="3718604"/>
            <a:ext cx="3530111" cy="461665"/>
          </a:xfrm>
          <a:prstGeom prst="rect">
            <a:avLst/>
          </a:prstGeom>
        </p:spPr>
        <p:txBody>
          <a:bodyPr wrap="square">
            <a:spAutoFit/>
          </a:bodyPr>
          <a:lstStyle/>
          <a:p>
            <a:pPr lvl="0" algn="ctr">
              <a:spcBef>
                <a:spcPts val="600"/>
              </a:spcBef>
              <a:buClr>
                <a:srgbClr val="727CA3"/>
              </a:buClr>
              <a:buSzPct val="76000"/>
            </a:pPr>
            <a:r>
              <a:rPr lang="en-GB" sz="1200" b="1" dirty="0">
                <a:solidFill>
                  <a:prstClr val="black"/>
                </a:solidFill>
                <a:latin typeface="Sassoon Primary Std" panose="020B0503020103030203" pitchFamily="34" charset="0"/>
              </a:rPr>
              <a:t>I know the multiplication and division facts for the 6 times table.</a:t>
            </a:r>
          </a:p>
        </p:txBody>
      </p:sp>
      <p:pic>
        <p:nvPicPr>
          <p:cNvPr id="11" name="Picture 10"/>
          <p:cNvPicPr>
            <a:picLocks noChangeAspect="1"/>
          </p:cNvPicPr>
          <p:nvPr/>
        </p:nvPicPr>
        <p:blipFill>
          <a:blip r:embed="rId3"/>
          <a:stretch>
            <a:fillRect/>
          </a:stretch>
        </p:blipFill>
        <p:spPr>
          <a:xfrm>
            <a:off x="476287" y="4180269"/>
            <a:ext cx="3533230" cy="2525134"/>
          </a:xfrm>
          <a:prstGeom prst="rect">
            <a:avLst/>
          </a:prstGeom>
        </p:spPr>
      </p:pic>
      <p:sp>
        <p:nvSpPr>
          <p:cNvPr id="12" name="Rectangle 11"/>
          <p:cNvSpPr/>
          <p:nvPr/>
        </p:nvSpPr>
        <p:spPr>
          <a:xfrm>
            <a:off x="4511566" y="857727"/>
            <a:ext cx="4069976" cy="430887"/>
          </a:xfrm>
          <a:prstGeom prst="rect">
            <a:avLst/>
          </a:prstGeom>
        </p:spPr>
        <p:txBody>
          <a:bodyPr wrap="square">
            <a:spAutoFit/>
          </a:bodyPr>
          <a:lstStyle/>
          <a:p>
            <a:pPr lvl="0" algn="ctr">
              <a:spcBef>
                <a:spcPts val="600"/>
              </a:spcBef>
              <a:buClr>
                <a:srgbClr val="727CA3"/>
              </a:buClr>
              <a:buSzPct val="76000"/>
            </a:pPr>
            <a:r>
              <a:rPr lang="en-GB" sz="1100" b="1" dirty="0">
                <a:solidFill>
                  <a:prstClr val="black"/>
                </a:solidFill>
                <a:latin typeface="Sassoon Primary Std" panose="020B0503020103030203" pitchFamily="34" charset="0"/>
              </a:rPr>
              <a:t>I know the multiplication and division facts for the 9 and 11 times tables.</a:t>
            </a:r>
          </a:p>
        </p:txBody>
      </p:sp>
      <p:pic>
        <p:nvPicPr>
          <p:cNvPr id="13" name="Picture 12"/>
          <p:cNvPicPr>
            <a:picLocks noChangeAspect="1"/>
          </p:cNvPicPr>
          <p:nvPr/>
        </p:nvPicPr>
        <p:blipFill>
          <a:blip r:embed="rId4"/>
          <a:stretch>
            <a:fillRect/>
          </a:stretch>
        </p:blipFill>
        <p:spPr>
          <a:xfrm>
            <a:off x="4702657" y="1436800"/>
            <a:ext cx="3724521" cy="2359810"/>
          </a:xfrm>
          <a:prstGeom prst="rect">
            <a:avLst/>
          </a:prstGeom>
        </p:spPr>
      </p:pic>
      <p:sp>
        <p:nvSpPr>
          <p:cNvPr id="14" name="Rectangle 13"/>
          <p:cNvSpPr/>
          <p:nvPr/>
        </p:nvSpPr>
        <p:spPr>
          <a:xfrm>
            <a:off x="5218128" y="3813991"/>
            <a:ext cx="2587568" cy="261610"/>
          </a:xfrm>
          <a:prstGeom prst="rect">
            <a:avLst/>
          </a:prstGeom>
        </p:spPr>
        <p:txBody>
          <a:bodyPr wrap="none">
            <a:spAutoFit/>
          </a:bodyPr>
          <a:lstStyle/>
          <a:p>
            <a:pPr lvl="0" algn="ctr">
              <a:spcBef>
                <a:spcPts val="600"/>
              </a:spcBef>
              <a:buClr>
                <a:srgbClr val="727CA3"/>
              </a:buClr>
              <a:buSzPct val="76000"/>
            </a:pPr>
            <a:r>
              <a:rPr lang="en-GB" sz="1100" b="1" dirty="0">
                <a:solidFill>
                  <a:prstClr val="black"/>
                </a:solidFill>
                <a:latin typeface="Sassoon Primary Std" panose="020B0503020103030203" pitchFamily="34" charset="0"/>
              </a:rPr>
              <a:t>I </a:t>
            </a:r>
            <a:r>
              <a:rPr lang="en-GB" sz="1100" b="1" dirty="0" smtClean="0">
                <a:solidFill>
                  <a:prstClr val="black"/>
                </a:solidFill>
                <a:latin typeface="Sassoon Primary Std" panose="020B0503020103030203" pitchFamily="34" charset="0"/>
              </a:rPr>
              <a:t>know </a:t>
            </a:r>
            <a:r>
              <a:rPr lang="en-GB" sz="1100" b="1" dirty="0">
                <a:solidFill>
                  <a:prstClr val="black"/>
                </a:solidFill>
                <a:latin typeface="Sassoon Primary Std" panose="020B0503020103030203" pitchFamily="34" charset="0"/>
              </a:rPr>
              <a:t>decimal equivalents of fractions.</a:t>
            </a:r>
          </a:p>
        </p:txBody>
      </p:sp>
      <mc:AlternateContent xmlns:mc="http://schemas.openxmlformats.org/markup-compatibility/2006" xmlns:a14="http://schemas.microsoft.com/office/drawing/2010/main">
        <mc:Choice Requires="a14">
          <p:graphicFrame>
            <p:nvGraphicFramePr>
              <p:cNvPr id="15" name="Content Placeholder 9"/>
              <p:cNvGraphicFramePr>
                <a:graphicFrameLocks/>
              </p:cNvGraphicFramePr>
              <p:nvPr>
                <p:extLst>
                  <p:ext uri="{D42A27DB-BD31-4B8C-83A1-F6EECF244321}">
                    <p14:modId xmlns:p14="http://schemas.microsoft.com/office/powerpoint/2010/main" val="328110334"/>
                  </p:ext>
                </p:extLst>
              </p:nvPr>
            </p:nvGraphicFramePr>
            <p:xfrm>
              <a:off x="4652924" y="4180269"/>
              <a:ext cx="3717975" cy="1803464"/>
            </p:xfrm>
            <a:graphic>
              <a:graphicData uri="http://schemas.openxmlformats.org/drawingml/2006/table">
                <a:tbl>
                  <a:tblPr firstRow="1" bandRow="1"/>
                  <a:tblGrid>
                    <a:gridCol w="1239325"/>
                    <a:gridCol w="1239325"/>
                    <a:gridCol w="1239325"/>
                  </a:tblGrid>
                  <a:tr h="370840">
                    <a:tc>
                      <a:txBody>
                        <a:bodyPr/>
                        <a:lstStyle>
                          <a:lvl1pPr marL="0" algn="l" defTabSz="914400" rtl="0" eaLnBrk="1" latinLnBrk="0" hangingPunct="1">
                            <a:defRPr sz="1800" b="1" kern="1200">
                              <a:solidFill>
                                <a:schemeClr val="lt1"/>
                              </a:solidFill>
                              <a:latin typeface="Gill Sans MT"/>
                            </a:defRPr>
                          </a:lvl1pPr>
                          <a:lvl2pPr marL="457200" algn="l" defTabSz="914400" rtl="0" eaLnBrk="1" latinLnBrk="0" hangingPunct="1">
                            <a:defRPr sz="1800" b="1" kern="1200">
                              <a:solidFill>
                                <a:schemeClr val="lt1"/>
                              </a:solidFill>
                              <a:latin typeface="Gill Sans MT"/>
                            </a:defRPr>
                          </a:lvl2pPr>
                          <a:lvl3pPr marL="914400" algn="l" defTabSz="914400" rtl="0" eaLnBrk="1" latinLnBrk="0" hangingPunct="1">
                            <a:defRPr sz="1800" b="1" kern="1200">
                              <a:solidFill>
                                <a:schemeClr val="lt1"/>
                              </a:solidFill>
                              <a:latin typeface="Gill Sans MT"/>
                            </a:defRPr>
                          </a:lvl3pPr>
                          <a:lvl4pPr marL="1371600" algn="l" defTabSz="914400" rtl="0" eaLnBrk="1" latinLnBrk="0" hangingPunct="1">
                            <a:defRPr sz="1800" b="1" kern="1200">
                              <a:solidFill>
                                <a:schemeClr val="lt1"/>
                              </a:solidFill>
                              <a:latin typeface="Gill Sans MT"/>
                            </a:defRPr>
                          </a:lvl4pPr>
                          <a:lvl5pPr marL="1828800" algn="l" defTabSz="914400" rtl="0" eaLnBrk="1" latinLnBrk="0" hangingPunct="1">
                            <a:defRPr sz="1800" b="1" kern="1200">
                              <a:solidFill>
                                <a:schemeClr val="lt1"/>
                              </a:solidFill>
                              <a:latin typeface="Gill Sans MT"/>
                            </a:defRPr>
                          </a:lvl5pPr>
                          <a:lvl6pPr marL="2286000" algn="l" defTabSz="914400" rtl="0" eaLnBrk="1" latinLnBrk="0" hangingPunct="1">
                            <a:defRPr sz="1800" b="1" kern="1200">
                              <a:solidFill>
                                <a:schemeClr val="lt1"/>
                              </a:solidFill>
                              <a:latin typeface="Gill Sans MT"/>
                            </a:defRPr>
                          </a:lvl6pPr>
                          <a:lvl7pPr marL="2743200" algn="l" defTabSz="914400" rtl="0" eaLnBrk="1" latinLnBrk="0" hangingPunct="1">
                            <a:defRPr sz="1800" b="1" kern="1200">
                              <a:solidFill>
                                <a:schemeClr val="lt1"/>
                              </a:solidFill>
                              <a:latin typeface="Gill Sans MT"/>
                            </a:defRPr>
                          </a:lvl7pPr>
                          <a:lvl8pPr marL="3200400" algn="l" defTabSz="914400" rtl="0" eaLnBrk="1" latinLnBrk="0" hangingPunct="1">
                            <a:defRPr sz="1800" b="1" kern="1200">
                              <a:solidFill>
                                <a:schemeClr val="lt1"/>
                              </a:solidFill>
                              <a:latin typeface="Gill Sans MT"/>
                            </a:defRPr>
                          </a:lvl8pPr>
                          <a:lvl9pPr marL="3657600" algn="l" defTabSz="914400" rtl="0" eaLnBrk="1" latinLnBrk="0" hangingPunct="1">
                            <a:defRPr sz="1800" b="1" kern="1200">
                              <a:solidFill>
                                <a:schemeClr val="lt1"/>
                              </a:solidFill>
                              <a:latin typeface="Gill Sans MT"/>
                            </a:defRPr>
                          </a:lvl9pPr>
                        </a:lstStyle>
                        <a:p>
                          <a:pPr marL="0" indent="0">
                            <a:buNone/>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1</m:t>
                                        </m:r>
                                      </m:num>
                                      <m:den>
                                        <m:r>
                                          <a:rPr lang="en-GB" sz="1400" b="0" i="1" smtClean="0">
                                            <a:solidFill>
                                              <a:schemeClr val="tx1"/>
                                            </a:solidFill>
                                            <a:latin typeface="Cambria Math"/>
                                          </a:rPr>
                                          <m:t>2</m:t>
                                        </m:r>
                                      </m:den>
                                    </m:f>
                                  </m:e>
                                </m:box>
                                <m:r>
                                  <a:rPr lang="en-GB" sz="1400" b="0" i="0" smtClean="0">
                                    <a:solidFill>
                                      <a:schemeClr val="tx1"/>
                                    </a:solidFill>
                                    <a:latin typeface="Cambria Math"/>
                                  </a:rPr>
                                  <m:t>=0.5</m:t>
                                </m:r>
                              </m:oMath>
                            </m:oMathPara>
                          </a14:m>
                          <a:endParaRPr lang="en-GB" sz="1400" b="0" dirty="0" smtClean="0">
                            <a:solidFill>
                              <a:schemeClr val="tx1"/>
                            </a:solidFill>
                          </a:endParaRPr>
                        </a:p>
                        <a:p>
                          <a:pPr marL="0" indent="0">
                            <a:buNone/>
                          </a:pPr>
                          <a:endParaRPr kumimoji="0" lang="en-GB" sz="4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a:solidFill>
                                              <a:schemeClr val="tx1"/>
                                            </a:solidFill>
                                            <a:latin typeface="Cambria Math" panose="02040503050406030204" pitchFamily="18" charset="0"/>
                                          </a:rPr>
                                        </m:ctrlPr>
                                      </m:fPr>
                                      <m:num>
                                        <m:r>
                                          <a:rPr lang="en-GB" sz="1400" i="1">
                                            <a:solidFill>
                                              <a:schemeClr val="tx1"/>
                                            </a:solidFill>
                                            <a:latin typeface="Cambria Math"/>
                                          </a:rPr>
                                          <m:t>1</m:t>
                                        </m:r>
                                      </m:num>
                                      <m:den>
                                        <m:r>
                                          <a:rPr lang="en-GB" sz="1400" b="0" i="1" smtClean="0">
                                            <a:solidFill>
                                              <a:schemeClr val="tx1"/>
                                            </a:solidFill>
                                            <a:latin typeface="Cambria Math"/>
                                          </a:rPr>
                                          <m:t>4</m:t>
                                        </m:r>
                                      </m:den>
                                    </m:f>
                                  </m:e>
                                </m:box>
                                <m:r>
                                  <a:rPr lang="en-GB" sz="1400">
                                    <a:solidFill>
                                      <a:schemeClr val="tx1"/>
                                    </a:solidFill>
                                    <a:latin typeface="Cambria Math"/>
                                  </a:rPr>
                                  <m:t>=0.</m:t>
                                </m:r>
                                <m:r>
                                  <a:rPr lang="en-GB" sz="1400" b="0" i="0" smtClean="0">
                                    <a:solidFill>
                                      <a:schemeClr val="tx1"/>
                                    </a:solidFill>
                                    <a:latin typeface="Cambria Math"/>
                                  </a:rPr>
                                  <m:t>2</m:t>
                                </m:r>
                                <m:r>
                                  <a:rPr lang="en-GB" sz="1400">
                                    <a:solidFill>
                                      <a:schemeClr val="tx1"/>
                                    </a:solidFill>
                                    <a:latin typeface="Cambria Math"/>
                                  </a:rPr>
                                  <m:t>5</m:t>
                                </m:r>
                              </m:oMath>
                            </m:oMathPara>
                          </a14:m>
                          <a:endParaRPr lang="en-GB" sz="1400" dirty="0" smtClean="0">
                            <a:solidFill>
                              <a:schemeClr val="tx1"/>
                            </a:solidFill>
                          </a:endParaRPr>
                        </a:p>
                        <a:p>
                          <a:pPr marL="0" indent="0">
                            <a:buNone/>
                          </a:pPr>
                          <a:endParaRPr lang="en-GB" sz="4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a:solidFill>
                                              <a:schemeClr val="tx1"/>
                                            </a:solidFill>
                                            <a:latin typeface="Cambria Math" panose="02040503050406030204" pitchFamily="18" charset="0"/>
                                          </a:rPr>
                                        </m:ctrlPr>
                                      </m:fPr>
                                      <m:num>
                                        <m:r>
                                          <a:rPr lang="en-GB" sz="1400" b="0" i="1" smtClean="0">
                                            <a:solidFill>
                                              <a:schemeClr val="tx1"/>
                                            </a:solidFill>
                                            <a:latin typeface="Cambria Math"/>
                                          </a:rPr>
                                          <m:t>3</m:t>
                                        </m:r>
                                      </m:num>
                                      <m:den>
                                        <m:r>
                                          <a:rPr lang="en-GB" sz="1400" i="1">
                                            <a:solidFill>
                                              <a:schemeClr val="tx1"/>
                                            </a:solidFill>
                                            <a:latin typeface="Cambria Math"/>
                                          </a:rPr>
                                          <m:t>4</m:t>
                                        </m:r>
                                      </m:den>
                                    </m:f>
                                  </m:e>
                                </m:box>
                                <m:r>
                                  <a:rPr lang="en-GB" sz="1400">
                                    <a:solidFill>
                                      <a:schemeClr val="tx1"/>
                                    </a:solidFill>
                                    <a:latin typeface="Cambria Math"/>
                                  </a:rPr>
                                  <m:t>=0.</m:t>
                                </m:r>
                                <m:r>
                                  <a:rPr lang="en-GB" sz="1400" b="0" i="0" smtClean="0">
                                    <a:solidFill>
                                      <a:schemeClr val="tx1"/>
                                    </a:solidFill>
                                    <a:latin typeface="Cambria Math"/>
                                  </a:rPr>
                                  <m:t>7</m:t>
                                </m:r>
                                <m:r>
                                  <a:rPr lang="en-GB" sz="1400">
                                    <a:solidFill>
                                      <a:schemeClr val="tx1"/>
                                    </a:solidFill>
                                    <a:latin typeface="Cambria Math"/>
                                  </a:rPr>
                                  <m:t>5</m:t>
                                </m:r>
                              </m:oMath>
                            </m:oMathPara>
                          </a14:m>
                          <a:endParaRPr lang="en-GB" sz="1400" dirty="0">
                            <a:solidFill>
                              <a:schemeClr val="tx1"/>
                            </a:solidFill>
                          </a:endParaRPr>
                        </a:p>
                        <a:p>
                          <a:endParaRPr lang="en-GB" sz="140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Gill Sans MT"/>
                            </a:defRPr>
                          </a:lvl1pPr>
                          <a:lvl2pPr marL="457200" algn="l" defTabSz="914400" rtl="0" eaLnBrk="1" latinLnBrk="0" hangingPunct="1">
                            <a:defRPr sz="1800" b="1" kern="1200">
                              <a:solidFill>
                                <a:schemeClr val="lt1"/>
                              </a:solidFill>
                              <a:latin typeface="Gill Sans MT"/>
                            </a:defRPr>
                          </a:lvl2pPr>
                          <a:lvl3pPr marL="914400" algn="l" defTabSz="914400" rtl="0" eaLnBrk="1" latinLnBrk="0" hangingPunct="1">
                            <a:defRPr sz="1800" b="1" kern="1200">
                              <a:solidFill>
                                <a:schemeClr val="lt1"/>
                              </a:solidFill>
                              <a:latin typeface="Gill Sans MT"/>
                            </a:defRPr>
                          </a:lvl3pPr>
                          <a:lvl4pPr marL="1371600" algn="l" defTabSz="914400" rtl="0" eaLnBrk="1" latinLnBrk="0" hangingPunct="1">
                            <a:defRPr sz="1800" b="1" kern="1200">
                              <a:solidFill>
                                <a:schemeClr val="lt1"/>
                              </a:solidFill>
                              <a:latin typeface="Gill Sans MT"/>
                            </a:defRPr>
                          </a:lvl4pPr>
                          <a:lvl5pPr marL="1828800" algn="l" defTabSz="914400" rtl="0" eaLnBrk="1" latinLnBrk="0" hangingPunct="1">
                            <a:defRPr sz="1800" b="1" kern="1200">
                              <a:solidFill>
                                <a:schemeClr val="lt1"/>
                              </a:solidFill>
                              <a:latin typeface="Gill Sans MT"/>
                            </a:defRPr>
                          </a:lvl5pPr>
                          <a:lvl6pPr marL="2286000" algn="l" defTabSz="914400" rtl="0" eaLnBrk="1" latinLnBrk="0" hangingPunct="1">
                            <a:defRPr sz="1800" b="1" kern="1200">
                              <a:solidFill>
                                <a:schemeClr val="lt1"/>
                              </a:solidFill>
                              <a:latin typeface="Gill Sans MT"/>
                            </a:defRPr>
                          </a:lvl6pPr>
                          <a:lvl7pPr marL="2743200" algn="l" defTabSz="914400" rtl="0" eaLnBrk="1" latinLnBrk="0" hangingPunct="1">
                            <a:defRPr sz="1800" b="1" kern="1200">
                              <a:solidFill>
                                <a:schemeClr val="lt1"/>
                              </a:solidFill>
                              <a:latin typeface="Gill Sans MT"/>
                            </a:defRPr>
                          </a:lvl7pPr>
                          <a:lvl8pPr marL="3200400" algn="l" defTabSz="914400" rtl="0" eaLnBrk="1" latinLnBrk="0" hangingPunct="1">
                            <a:defRPr sz="1800" b="1" kern="1200">
                              <a:solidFill>
                                <a:schemeClr val="lt1"/>
                              </a:solidFill>
                              <a:latin typeface="Gill Sans MT"/>
                            </a:defRPr>
                          </a:lvl8pPr>
                          <a:lvl9pPr marL="3657600" algn="l" defTabSz="914400" rtl="0" eaLnBrk="1" latinLnBrk="0" hangingPunct="1">
                            <a:defRPr sz="1800" b="1" kern="1200">
                              <a:solidFill>
                                <a:schemeClr val="lt1"/>
                              </a:solidFill>
                              <a:latin typeface="Gill Sans MT"/>
                            </a:defRPr>
                          </a:lvl9pPr>
                        </a:lstStyle>
                        <a:p>
                          <a:pPr marL="0" indent="0">
                            <a:buNone/>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1</m:t>
                                        </m:r>
                                      </m:num>
                                      <m:den>
                                        <m:r>
                                          <a:rPr lang="en-GB" sz="1400" b="0" i="1" smtClean="0">
                                            <a:solidFill>
                                              <a:schemeClr val="tx1"/>
                                            </a:solidFill>
                                            <a:latin typeface="Cambria Math"/>
                                          </a:rPr>
                                          <m:t>10</m:t>
                                        </m:r>
                                      </m:den>
                                    </m:f>
                                  </m:e>
                                </m:box>
                                <m:r>
                                  <a:rPr lang="en-GB" sz="1400" b="0" i="0" smtClean="0">
                                    <a:solidFill>
                                      <a:schemeClr val="tx1"/>
                                    </a:solidFill>
                                    <a:latin typeface="Cambria Math"/>
                                  </a:rPr>
                                  <m:t>=0.1</m:t>
                                </m:r>
                              </m:oMath>
                            </m:oMathPara>
                          </a14:m>
                          <a:endParaRPr lang="en-GB" sz="1400" b="0" dirty="0" smtClean="0">
                            <a:solidFill>
                              <a:schemeClr val="tx1"/>
                            </a:solidFill>
                          </a:endParaRPr>
                        </a:p>
                        <a:p>
                          <a:pPr marL="0" indent="0">
                            <a:buNone/>
                          </a:pPr>
                          <a:endParaRPr lang="en-GB" sz="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2</m:t>
                                        </m:r>
                                      </m:num>
                                      <m:den>
                                        <m:r>
                                          <a:rPr lang="en-GB" sz="1400" b="0" i="1" smtClean="0">
                                            <a:solidFill>
                                              <a:schemeClr val="tx1"/>
                                            </a:solidFill>
                                            <a:latin typeface="Cambria Math"/>
                                          </a:rPr>
                                          <m:t>10</m:t>
                                        </m:r>
                                      </m:den>
                                    </m:f>
                                  </m:e>
                                </m:box>
                                <m:r>
                                  <a:rPr lang="en-GB" sz="1400" b="0" i="0" smtClean="0">
                                    <a:solidFill>
                                      <a:schemeClr val="tx1"/>
                                    </a:solidFill>
                                    <a:latin typeface="Cambria Math"/>
                                  </a:rPr>
                                  <m:t>=0.2</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5</m:t>
                                        </m:r>
                                      </m:num>
                                      <m:den>
                                        <m:r>
                                          <a:rPr lang="en-GB" sz="1400" b="0" i="1" smtClean="0">
                                            <a:solidFill>
                                              <a:schemeClr val="tx1"/>
                                            </a:solidFill>
                                            <a:latin typeface="Cambria Math"/>
                                          </a:rPr>
                                          <m:t>10</m:t>
                                        </m:r>
                                      </m:den>
                                    </m:f>
                                  </m:e>
                                </m:box>
                                <m:r>
                                  <a:rPr lang="en-GB" sz="1400" b="0" i="0" smtClean="0">
                                    <a:solidFill>
                                      <a:schemeClr val="tx1"/>
                                    </a:solidFill>
                                    <a:latin typeface="Cambria Math"/>
                                  </a:rPr>
                                  <m:t>=0.5</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6</m:t>
                                        </m:r>
                                      </m:num>
                                      <m:den>
                                        <m:r>
                                          <a:rPr lang="en-GB" sz="1400" b="0" i="1" smtClean="0">
                                            <a:solidFill>
                                              <a:schemeClr val="tx1"/>
                                            </a:solidFill>
                                            <a:latin typeface="Cambria Math"/>
                                          </a:rPr>
                                          <m:t>10</m:t>
                                        </m:r>
                                      </m:den>
                                    </m:f>
                                  </m:e>
                                </m:box>
                                <m:r>
                                  <a:rPr lang="en-GB" sz="1400" b="0" i="0" smtClean="0">
                                    <a:solidFill>
                                      <a:schemeClr val="tx1"/>
                                    </a:solidFill>
                                    <a:latin typeface="Cambria Math"/>
                                  </a:rPr>
                                  <m:t>=0.6</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9</m:t>
                                        </m:r>
                                      </m:num>
                                      <m:den>
                                        <m:r>
                                          <a:rPr lang="en-GB" sz="1400" b="0" i="1" smtClean="0">
                                            <a:solidFill>
                                              <a:schemeClr val="tx1"/>
                                            </a:solidFill>
                                            <a:latin typeface="Cambria Math"/>
                                          </a:rPr>
                                          <m:t>10</m:t>
                                        </m:r>
                                      </m:den>
                                    </m:f>
                                  </m:e>
                                </m:box>
                                <m:r>
                                  <a:rPr lang="en-GB" sz="1400" b="0" i="0" smtClean="0">
                                    <a:solidFill>
                                      <a:schemeClr val="tx1"/>
                                    </a:solidFill>
                                    <a:latin typeface="Cambria Math"/>
                                  </a:rPr>
                                  <m:t>=0.9</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Gill Sans MT"/>
                            </a:defRPr>
                          </a:lvl1pPr>
                          <a:lvl2pPr marL="457200" algn="l" defTabSz="914400" rtl="0" eaLnBrk="1" latinLnBrk="0" hangingPunct="1">
                            <a:defRPr sz="1800" b="1" kern="1200">
                              <a:solidFill>
                                <a:schemeClr val="lt1"/>
                              </a:solidFill>
                              <a:latin typeface="Gill Sans MT"/>
                            </a:defRPr>
                          </a:lvl2pPr>
                          <a:lvl3pPr marL="914400" algn="l" defTabSz="914400" rtl="0" eaLnBrk="1" latinLnBrk="0" hangingPunct="1">
                            <a:defRPr sz="1800" b="1" kern="1200">
                              <a:solidFill>
                                <a:schemeClr val="lt1"/>
                              </a:solidFill>
                              <a:latin typeface="Gill Sans MT"/>
                            </a:defRPr>
                          </a:lvl3pPr>
                          <a:lvl4pPr marL="1371600" algn="l" defTabSz="914400" rtl="0" eaLnBrk="1" latinLnBrk="0" hangingPunct="1">
                            <a:defRPr sz="1800" b="1" kern="1200">
                              <a:solidFill>
                                <a:schemeClr val="lt1"/>
                              </a:solidFill>
                              <a:latin typeface="Gill Sans MT"/>
                            </a:defRPr>
                          </a:lvl4pPr>
                          <a:lvl5pPr marL="1828800" algn="l" defTabSz="914400" rtl="0" eaLnBrk="1" latinLnBrk="0" hangingPunct="1">
                            <a:defRPr sz="1800" b="1" kern="1200">
                              <a:solidFill>
                                <a:schemeClr val="lt1"/>
                              </a:solidFill>
                              <a:latin typeface="Gill Sans MT"/>
                            </a:defRPr>
                          </a:lvl5pPr>
                          <a:lvl6pPr marL="2286000" algn="l" defTabSz="914400" rtl="0" eaLnBrk="1" latinLnBrk="0" hangingPunct="1">
                            <a:defRPr sz="1800" b="1" kern="1200">
                              <a:solidFill>
                                <a:schemeClr val="lt1"/>
                              </a:solidFill>
                              <a:latin typeface="Gill Sans MT"/>
                            </a:defRPr>
                          </a:lvl6pPr>
                          <a:lvl7pPr marL="2743200" algn="l" defTabSz="914400" rtl="0" eaLnBrk="1" latinLnBrk="0" hangingPunct="1">
                            <a:defRPr sz="1800" b="1" kern="1200">
                              <a:solidFill>
                                <a:schemeClr val="lt1"/>
                              </a:solidFill>
                              <a:latin typeface="Gill Sans MT"/>
                            </a:defRPr>
                          </a:lvl7pPr>
                          <a:lvl8pPr marL="3200400" algn="l" defTabSz="914400" rtl="0" eaLnBrk="1" latinLnBrk="0" hangingPunct="1">
                            <a:defRPr sz="1800" b="1" kern="1200">
                              <a:solidFill>
                                <a:schemeClr val="lt1"/>
                              </a:solidFill>
                              <a:latin typeface="Gill Sans MT"/>
                            </a:defRPr>
                          </a:lvl8pPr>
                          <a:lvl9pPr marL="3657600" algn="l" defTabSz="914400" rtl="0" eaLnBrk="1" latinLnBrk="0" hangingPunct="1">
                            <a:defRPr sz="1800" b="1" kern="1200">
                              <a:solidFill>
                                <a:schemeClr val="lt1"/>
                              </a:solidFill>
                              <a:latin typeface="Gill Sans MT"/>
                            </a:defRPr>
                          </a:lvl9p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1</m:t>
                                        </m:r>
                                      </m:num>
                                      <m:den>
                                        <m:r>
                                          <a:rPr lang="en-GB" sz="1400" b="0" i="1" smtClean="0">
                                            <a:solidFill>
                                              <a:schemeClr val="tx1"/>
                                            </a:solidFill>
                                            <a:latin typeface="Cambria Math"/>
                                          </a:rPr>
                                          <m:t>100</m:t>
                                        </m:r>
                                      </m:den>
                                    </m:f>
                                  </m:e>
                                </m:box>
                                <m:r>
                                  <a:rPr lang="en-GB" sz="1400" b="0" i="0" smtClean="0">
                                    <a:solidFill>
                                      <a:schemeClr val="tx1"/>
                                    </a:solidFill>
                                    <a:latin typeface="Cambria Math"/>
                                  </a:rPr>
                                  <m:t>=0.01</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7</m:t>
                                        </m:r>
                                      </m:num>
                                      <m:den>
                                        <m:r>
                                          <a:rPr lang="en-GB" sz="1400" b="0" i="1" smtClean="0">
                                            <a:solidFill>
                                              <a:schemeClr val="tx1"/>
                                            </a:solidFill>
                                            <a:latin typeface="Cambria Math"/>
                                          </a:rPr>
                                          <m:t>100</m:t>
                                        </m:r>
                                      </m:den>
                                    </m:f>
                                  </m:e>
                                </m:box>
                                <m:r>
                                  <a:rPr lang="en-GB" sz="1400" b="0" i="0" smtClean="0">
                                    <a:solidFill>
                                      <a:schemeClr val="tx1"/>
                                    </a:solidFill>
                                    <a:latin typeface="Cambria Math"/>
                                  </a:rPr>
                                  <m:t>=0.07</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21</m:t>
                                        </m:r>
                                      </m:num>
                                      <m:den>
                                        <m:r>
                                          <a:rPr lang="en-GB" sz="1400" b="0" i="1" smtClean="0">
                                            <a:solidFill>
                                              <a:schemeClr val="tx1"/>
                                            </a:solidFill>
                                            <a:latin typeface="Cambria Math"/>
                                          </a:rPr>
                                          <m:t>100</m:t>
                                        </m:r>
                                      </m:den>
                                    </m:f>
                                  </m:e>
                                </m:box>
                                <m:r>
                                  <a:rPr lang="en-GB" sz="1400" b="0" i="0" smtClean="0">
                                    <a:solidFill>
                                      <a:schemeClr val="tx1"/>
                                    </a:solidFill>
                                    <a:latin typeface="Cambria Math"/>
                                  </a:rPr>
                                  <m:t>=0.21</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75</m:t>
                                        </m:r>
                                      </m:num>
                                      <m:den>
                                        <m:r>
                                          <a:rPr lang="en-GB" sz="1400" b="0" i="1" smtClean="0">
                                            <a:solidFill>
                                              <a:schemeClr val="tx1"/>
                                            </a:solidFill>
                                            <a:latin typeface="Cambria Math"/>
                                          </a:rPr>
                                          <m:t>100</m:t>
                                        </m:r>
                                      </m:den>
                                    </m:f>
                                  </m:e>
                                </m:box>
                                <m:r>
                                  <a:rPr lang="en-GB" sz="1400" b="0" i="0" smtClean="0">
                                    <a:solidFill>
                                      <a:schemeClr val="tx1"/>
                                    </a:solidFill>
                                    <a:latin typeface="Cambria Math"/>
                                  </a:rPr>
                                  <m:t>=0.75</m:t>
                                </m:r>
                              </m:oMath>
                            </m:oMathPara>
                          </a14:m>
                          <a:endParaRPr lang="en-GB" sz="14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4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400" i="1" smtClean="0">
                                        <a:solidFill>
                                          <a:schemeClr val="tx1"/>
                                        </a:solidFill>
                                        <a:latin typeface="Cambria Math" panose="02040503050406030204" pitchFamily="18" charset="0"/>
                                      </a:rPr>
                                    </m:ctrlPr>
                                  </m:boxPr>
                                  <m:e>
                                    <m:argPr>
                                      <m:argSz m:val="-1"/>
                                    </m:argPr>
                                    <m:f>
                                      <m:fPr>
                                        <m:ctrlPr>
                                          <a:rPr lang="en-GB" sz="1400" i="1" smtClean="0">
                                            <a:solidFill>
                                              <a:schemeClr val="tx1"/>
                                            </a:solidFill>
                                            <a:latin typeface="Cambria Math" panose="02040503050406030204" pitchFamily="18" charset="0"/>
                                          </a:rPr>
                                        </m:ctrlPr>
                                      </m:fPr>
                                      <m:num>
                                        <m:r>
                                          <a:rPr lang="en-GB" sz="1400" b="0" i="1" smtClean="0">
                                            <a:solidFill>
                                              <a:schemeClr val="tx1"/>
                                            </a:solidFill>
                                            <a:latin typeface="Cambria Math"/>
                                          </a:rPr>
                                          <m:t>99</m:t>
                                        </m:r>
                                      </m:num>
                                      <m:den>
                                        <m:r>
                                          <a:rPr lang="en-GB" sz="1400" b="0" i="1" smtClean="0">
                                            <a:solidFill>
                                              <a:schemeClr val="tx1"/>
                                            </a:solidFill>
                                            <a:latin typeface="Cambria Math"/>
                                          </a:rPr>
                                          <m:t>100</m:t>
                                        </m:r>
                                      </m:den>
                                    </m:f>
                                  </m:e>
                                </m:box>
                                <m:r>
                                  <a:rPr lang="en-GB" sz="1400" b="0" i="0" smtClean="0">
                                    <a:solidFill>
                                      <a:schemeClr val="tx1"/>
                                    </a:solidFill>
                                    <a:latin typeface="Cambria Math"/>
                                  </a:rPr>
                                  <m:t>=0.99</m:t>
                                </m:r>
                              </m:oMath>
                            </m:oMathPara>
                          </a14:m>
                          <a:endParaRPr lang="en-GB" sz="1400" b="0" dirty="0" smtClean="0">
                            <a:solidFill>
                              <a:schemeClr val="tx1"/>
                            </a:solidFill>
                          </a:endParaRPr>
                        </a:p>
                        <a:p>
                          <a:endParaRPr lang="en-GB" sz="140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ysClr val="window" lastClr="FFFFFF"/>
                        </a:solidFill>
                      </a:tcPr>
                    </a:tc>
                  </a:tr>
                </a:tbl>
              </a:graphicData>
            </a:graphic>
          </p:graphicFrame>
        </mc:Choice>
        <mc:Fallback xmlns="">
          <p:graphicFrame>
            <p:nvGraphicFramePr>
              <p:cNvPr id="15" name="Content Placeholder 9"/>
              <p:cNvGraphicFramePr>
                <a:graphicFrameLocks/>
              </p:cNvGraphicFramePr>
              <p:nvPr>
                <p:extLst>
                  <p:ext uri="{D42A27DB-BD31-4B8C-83A1-F6EECF244321}">
                    <p14:modId xmlns:p14="http://schemas.microsoft.com/office/powerpoint/2010/main" val="328110334"/>
                  </p:ext>
                </p:extLst>
              </p:nvPr>
            </p:nvGraphicFramePr>
            <p:xfrm>
              <a:off x="4652924" y="4180269"/>
              <a:ext cx="3717975" cy="1803464"/>
            </p:xfrm>
            <a:graphic>
              <a:graphicData uri="http://schemas.openxmlformats.org/drawingml/2006/table">
                <a:tbl>
                  <a:tblPr firstRow="1" bandRow="1"/>
                  <a:tblGrid>
                    <a:gridCol w="1239325"/>
                    <a:gridCol w="1239325"/>
                    <a:gridCol w="1239325"/>
                  </a:tblGrid>
                  <a:tr h="1803464">
                    <a:tc>
                      <a:txBody>
                        <a:bodyPr/>
                        <a:lstStyle/>
                        <a:p>
                          <a:endParaRPr lang="en-US"/>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blipFill rotWithShape="0">
                          <a:blip r:embed="rId5"/>
                          <a:stretch>
                            <a:fillRect l="-490" t="-337" r="-201471" b="-1347"/>
                          </a:stretch>
                        </a:blipFill>
                      </a:tcPr>
                    </a:tc>
                    <a:tc>
                      <a:txBody>
                        <a:bodyPr/>
                        <a:lstStyle/>
                        <a:p>
                          <a:endParaRPr lang="en-US"/>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blipFill rotWithShape="0">
                          <a:blip r:embed="rId5"/>
                          <a:stretch>
                            <a:fillRect l="-100985" t="-337" r="-102463" b="-1347"/>
                          </a:stretch>
                        </a:blipFill>
                      </a:tcPr>
                    </a:tc>
                    <a:tc>
                      <a:txBody>
                        <a:bodyPr/>
                        <a:lstStyle/>
                        <a:p>
                          <a:endParaRPr lang="en-US"/>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blipFill rotWithShape="0">
                          <a:blip r:embed="rId5"/>
                          <a:stretch>
                            <a:fillRect l="-200000" t="-337" r="-1961" b="-1347"/>
                          </a:stretch>
                        </a:blipFill>
                      </a:tcPr>
                    </a:tc>
                  </a:tr>
                </a:tbl>
              </a:graphicData>
            </a:graphic>
          </p:graphicFrame>
        </mc:Fallback>
      </mc:AlternateContent>
      <p:sp>
        <p:nvSpPr>
          <p:cNvPr id="16" name="Rectangle 15"/>
          <p:cNvSpPr/>
          <p:nvPr/>
        </p:nvSpPr>
        <p:spPr>
          <a:xfrm>
            <a:off x="4536902" y="5824680"/>
            <a:ext cx="3890276" cy="646331"/>
          </a:xfrm>
          <a:prstGeom prst="rect">
            <a:avLst/>
          </a:prstGeom>
        </p:spPr>
        <p:txBody>
          <a:bodyPr wrap="square">
            <a:spAutoFit/>
          </a:bodyPr>
          <a:lstStyle/>
          <a:p>
            <a:pPr lvl="0" algn="ctr">
              <a:spcBef>
                <a:spcPts val="600"/>
              </a:spcBef>
              <a:buClr>
                <a:srgbClr val="727CA3"/>
              </a:buClr>
              <a:buSzPct val="76000"/>
            </a:pPr>
            <a:r>
              <a:rPr lang="en-GB" sz="1200" dirty="0">
                <a:solidFill>
                  <a:prstClr val="black"/>
                </a:solidFill>
                <a:latin typeface="Sassoon Primary Std" panose="020B0503020103030203" pitchFamily="34" charset="0"/>
                <a:ea typeface="Calibri" pitchFamily="34" charset="0"/>
                <a:cs typeface="Times New Roman" pitchFamily="18" charset="0"/>
              </a:rPr>
              <a:t>Children should be able to convert between decimals and fractions for ½, ¼, ¾ and any number of tenths and hundredths. </a:t>
            </a:r>
            <a:endParaRPr lang="en-GB" altLang="en-US" sz="1200" dirty="0">
              <a:solidFill>
                <a:prstClr val="black"/>
              </a:solidFill>
              <a:latin typeface="Sassoon Primary Std" panose="020B0503020103030203" pitchFamily="34" charset="0"/>
              <a:ea typeface="Calibri" pitchFamily="34" charset="0"/>
              <a:cs typeface="Times New Roman" pitchFamily="18" charset="0"/>
            </a:endParaRPr>
          </a:p>
        </p:txBody>
      </p:sp>
      <p:sp>
        <p:nvSpPr>
          <p:cNvPr id="17" name="Rectangle 16"/>
          <p:cNvSpPr/>
          <p:nvPr/>
        </p:nvSpPr>
        <p:spPr>
          <a:xfrm>
            <a:off x="8881710" y="857727"/>
            <a:ext cx="3065430" cy="430887"/>
          </a:xfrm>
          <a:prstGeom prst="rect">
            <a:avLst/>
          </a:prstGeom>
        </p:spPr>
        <p:txBody>
          <a:bodyPr wrap="square">
            <a:spAutoFit/>
          </a:bodyPr>
          <a:lstStyle/>
          <a:p>
            <a:pPr lvl="0" algn="ctr">
              <a:spcBef>
                <a:spcPts val="600"/>
              </a:spcBef>
              <a:buClr>
                <a:srgbClr val="727CA3"/>
              </a:buClr>
              <a:buSzPct val="76000"/>
            </a:pPr>
            <a:r>
              <a:rPr lang="en-GB" sz="1100" b="1" dirty="0">
                <a:solidFill>
                  <a:prstClr val="black"/>
                </a:solidFill>
                <a:latin typeface="Sassoon Primary Std" panose="020B0503020103030203" pitchFamily="34" charset="0"/>
              </a:rPr>
              <a:t>I know the multiplication and division facts for the 7 times table.</a:t>
            </a:r>
          </a:p>
        </p:txBody>
      </p:sp>
      <p:pic>
        <p:nvPicPr>
          <p:cNvPr id="18" name="Picture 17"/>
          <p:cNvPicPr>
            <a:picLocks noChangeAspect="1"/>
          </p:cNvPicPr>
          <p:nvPr/>
        </p:nvPicPr>
        <p:blipFill>
          <a:blip r:embed="rId6"/>
          <a:stretch>
            <a:fillRect/>
          </a:stretch>
        </p:blipFill>
        <p:spPr>
          <a:xfrm>
            <a:off x="8712377" y="1288614"/>
            <a:ext cx="3355834" cy="2468340"/>
          </a:xfrm>
          <a:prstGeom prst="rect">
            <a:avLst/>
          </a:prstGeom>
        </p:spPr>
      </p:pic>
      <p:sp>
        <p:nvSpPr>
          <p:cNvPr id="23" name="Rectangle 22"/>
          <p:cNvSpPr/>
          <p:nvPr/>
        </p:nvSpPr>
        <p:spPr>
          <a:xfrm>
            <a:off x="8898285" y="3718604"/>
            <a:ext cx="2946394" cy="400110"/>
          </a:xfrm>
          <a:prstGeom prst="rect">
            <a:avLst/>
          </a:prstGeom>
        </p:spPr>
        <p:txBody>
          <a:bodyPr wrap="square">
            <a:spAutoFit/>
          </a:bodyPr>
          <a:lstStyle/>
          <a:p>
            <a:pPr lvl="0" algn="ctr">
              <a:spcBef>
                <a:spcPts val="600"/>
              </a:spcBef>
              <a:buClr>
                <a:srgbClr val="727CA3"/>
              </a:buClr>
              <a:buSzPct val="76000"/>
            </a:pPr>
            <a:r>
              <a:rPr lang="en-GB" sz="1000" b="1" dirty="0">
                <a:solidFill>
                  <a:prstClr val="black"/>
                </a:solidFill>
                <a:latin typeface="Sassoon Primary Std" panose="020B0503020103030203" pitchFamily="34" charset="0"/>
              </a:rPr>
              <a:t>I know the multiplication and division facts for all times tables up to 12 × 12 .</a:t>
            </a:r>
          </a:p>
        </p:txBody>
      </p:sp>
      <p:pic>
        <p:nvPicPr>
          <p:cNvPr id="24" name="Picture 23"/>
          <p:cNvPicPr>
            <a:picLocks noChangeAspect="1"/>
          </p:cNvPicPr>
          <p:nvPr/>
        </p:nvPicPr>
        <p:blipFill>
          <a:blip r:embed="rId7"/>
          <a:stretch>
            <a:fillRect/>
          </a:stretch>
        </p:blipFill>
        <p:spPr>
          <a:xfrm>
            <a:off x="9231334" y="4224290"/>
            <a:ext cx="2179509" cy="2194750"/>
          </a:xfrm>
          <a:prstGeom prst="rect">
            <a:avLst/>
          </a:prstGeom>
        </p:spPr>
      </p:pic>
    </p:spTree>
    <p:extLst>
      <p:ext uri="{BB962C8B-B14F-4D97-AF65-F5344CB8AC3E}">
        <p14:creationId xmlns:p14="http://schemas.microsoft.com/office/powerpoint/2010/main" val="37311282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92304" y="130744"/>
            <a:ext cx="3232423" cy="369332"/>
          </a:xfrm>
          <a:prstGeom prst="rect">
            <a:avLst/>
          </a:prstGeom>
        </p:spPr>
        <p:txBody>
          <a:bodyPr wrap="none">
            <a:spAutoFit/>
          </a:bodyPr>
          <a:lstStyle/>
          <a:p>
            <a:pPr lvl="0"/>
            <a:r>
              <a:rPr lang="en-US" dirty="0">
                <a:solidFill>
                  <a:prstClr val="black"/>
                </a:solidFill>
                <a:latin typeface="Sassoon Primary Std" panose="020B0503020103030203" pitchFamily="34" charset="0"/>
              </a:rPr>
              <a:t>Key Instant Recall Facts  - Year 5</a:t>
            </a:r>
            <a:endParaRPr lang="en-GB" dirty="0">
              <a:solidFill>
                <a:prstClr val="black"/>
              </a:solidFill>
              <a:latin typeface="Sassoon Primary Std" panose="020B0503020103030203" pitchFamily="34" charset="0"/>
            </a:endParaRPr>
          </a:p>
        </p:txBody>
      </p:sp>
      <p:pic>
        <p:nvPicPr>
          <p:cNvPr id="3" name="Picture 2"/>
          <p:cNvPicPr>
            <a:picLocks noChangeAspect="1"/>
          </p:cNvPicPr>
          <p:nvPr/>
        </p:nvPicPr>
        <p:blipFill>
          <a:blip r:embed="rId2"/>
          <a:stretch>
            <a:fillRect/>
          </a:stretch>
        </p:blipFill>
        <p:spPr>
          <a:xfrm>
            <a:off x="80682" y="109356"/>
            <a:ext cx="1846730" cy="1846730"/>
          </a:xfrm>
          <a:prstGeom prst="rect">
            <a:avLst/>
          </a:prstGeom>
        </p:spPr>
      </p:pic>
      <p:sp>
        <p:nvSpPr>
          <p:cNvPr id="4" name="Rectangle 3"/>
          <p:cNvSpPr/>
          <p:nvPr/>
        </p:nvSpPr>
        <p:spPr>
          <a:xfrm>
            <a:off x="2397417" y="610513"/>
            <a:ext cx="1828800"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Autumn term…</a:t>
            </a:r>
            <a:endParaRPr lang="en-GB" sz="1100" dirty="0">
              <a:solidFill>
                <a:schemeClr val="tx1"/>
              </a:solidFill>
              <a:latin typeface="Sassoon Primary Std" panose="020B0503020103030203" pitchFamily="34" charset="0"/>
            </a:endParaRPr>
          </a:p>
        </p:txBody>
      </p:sp>
      <p:sp>
        <p:nvSpPr>
          <p:cNvPr id="5" name="Rectangle 4"/>
          <p:cNvSpPr/>
          <p:nvPr/>
        </p:nvSpPr>
        <p:spPr>
          <a:xfrm>
            <a:off x="5588073"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Spring term…</a:t>
            </a:r>
            <a:endParaRPr lang="en-GB" sz="1100" dirty="0">
              <a:solidFill>
                <a:schemeClr val="tx1"/>
              </a:solidFill>
              <a:latin typeface="Sassoon Primary Std" panose="020B0503020103030203" pitchFamily="34" charset="0"/>
            </a:endParaRPr>
          </a:p>
        </p:txBody>
      </p:sp>
      <p:sp>
        <p:nvSpPr>
          <p:cNvPr id="6" name="Rectangle 5"/>
          <p:cNvSpPr/>
          <p:nvPr/>
        </p:nvSpPr>
        <p:spPr>
          <a:xfrm>
            <a:off x="9231334" y="618665"/>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Summer term…</a:t>
            </a:r>
            <a:endParaRPr lang="en-GB" sz="1100" dirty="0">
              <a:solidFill>
                <a:schemeClr val="tx1"/>
              </a:solidFill>
              <a:latin typeface="Sassoon Primary Std" panose="020B0503020103030203" pitchFamily="34" charset="0"/>
            </a:endParaRPr>
          </a:p>
        </p:txBody>
      </p:sp>
      <p:sp>
        <p:nvSpPr>
          <p:cNvPr id="7" name="Rectangle 6"/>
          <p:cNvSpPr/>
          <p:nvPr/>
        </p:nvSpPr>
        <p:spPr>
          <a:xfrm>
            <a:off x="9057582" y="909610"/>
            <a:ext cx="2565126" cy="246221"/>
          </a:xfrm>
          <a:prstGeom prst="rect">
            <a:avLst/>
          </a:prstGeom>
        </p:spPr>
        <p:txBody>
          <a:bodyPr wrap="none">
            <a:spAutoFit/>
          </a:bodyPr>
          <a:lstStyle/>
          <a:p>
            <a:pPr lvl="0" algn="ctr">
              <a:spcBef>
                <a:spcPts val="600"/>
              </a:spcBef>
              <a:buClr>
                <a:srgbClr val="727CA3"/>
              </a:buClr>
              <a:buSzPct val="76000"/>
            </a:pPr>
            <a:r>
              <a:rPr lang="en-GB" sz="1000" b="1" dirty="0">
                <a:solidFill>
                  <a:prstClr val="black"/>
                </a:solidFill>
                <a:latin typeface="Sassoon Primary Std" panose="020B0503020103030203" pitchFamily="34" charset="0"/>
              </a:rPr>
              <a:t>I know decimal number bonds to 1 and 10.</a:t>
            </a:r>
          </a:p>
        </p:txBody>
      </p:sp>
      <p:graphicFrame>
        <p:nvGraphicFramePr>
          <p:cNvPr id="10" name="Content Placeholder 6"/>
          <p:cNvGraphicFramePr>
            <a:graphicFrameLocks/>
          </p:cNvGraphicFramePr>
          <p:nvPr>
            <p:extLst>
              <p:ext uri="{D42A27DB-BD31-4B8C-83A1-F6EECF244321}">
                <p14:modId xmlns:p14="http://schemas.microsoft.com/office/powerpoint/2010/main" val="737083890"/>
              </p:ext>
            </p:extLst>
          </p:nvPr>
        </p:nvGraphicFramePr>
        <p:xfrm>
          <a:off x="9178903" y="1280462"/>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0.6</a:t>
                      </a:r>
                      <a:r>
                        <a:rPr lang="en-GB" sz="1100" b="0" baseline="0" dirty="0" smtClean="0">
                          <a:effectLst/>
                          <a:latin typeface="Calibri"/>
                          <a:ea typeface="Calibri"/>
                          <a:cs typeface="Times New Roman"/>
                        </a:rPr>
                        <a:t> + 0.4 = 1</a:t>
                      </a:r>
                    </a:p>
                    <a:p>
                      <a:pPr algn="ctr">
                        <a:lnSpc>
                          <a:spcPct val="115000"/>
                        </a:lnSpc>
                        <a:spcAft>
                          <a:spcPts val="0"/>
                        </a:spcAft>
                      </a:pPr>
                      <a:r>
                        <a:rPr lang="en-GB" sz="1100" b="0" baseline="0" dirty="0" smtClean="0">
                          <a:effectLst/>
                          <a:latin typeface="Calibri"/>
                          <a:ea typeface="Calibri"/>
                          <a:cs typeface="Times New Roman"/>
                        </a:rPr>
                        <a:t>0.4 + 0.6 = 1</a:t>
                      </a:r>
                    </a:p>
                    <a:p>
                      <a:pPr algn="ctr">
                        <a:lnSpc>
                          <a:spcPct val="115000"/>
                        </a:lnSpc>
                        <a:spcAft>
                          <a:spcPts val="0"/>
                        </a:spcAft>
                      </a:pPr>
                      <a:r>
                        <a:rPr lang="en-GB" sz="1100" b="0" baseline="0" dirty="0" smtClean="0">
                          <a:effectLst/>
                          <a:latin typeface="Calibri"/>
                          <a:ea typeface="Calibri"/>
                          <a:cs typeface="Times New Roman"/>
                        </a:rPr>
                        <a:t>1 – 0.4 = 0.6</a:t>
                      </a:r>
                    </a:p>
                    <a:p>
                      <a:pPr algn="ctr">
                        <a:lnSpc>
                          <a:spcPct val="115000"/>
                        </a:lnSpc>
                        <a:spcAft>
                          <a:spcPts val="0"/>
                        </a:spcAft>
                      </a:pPr>
                      <a:r>
                        <a:rPr lang="en-GB" sz="1100" b="0" baseline="0" dirty="0" smtClean="0">
                          <a:effectLst/>
                          <a:latin typeface="Calibri"/>
                          <a:ea typeface="Calibri"/>
                          <a:cs typeface="Times New Roman"/>
                        </a:rPr>
                        <a:t>1– 0.6 = 0.4</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0.75 + 0.25 = 1</a:t>
                      </a:r>
                    </a:p>
                    <a:p>
                      <a:pPr algn="ctr">
                        <a:lnSpc>
                          <a:spcPct val="115000"/>
                        </a:lnSpc>
                        <a:spcAft>
                          <a:spcPts val="0"/>
                        </a:spcAft>
                      </a:pPr>
                      <a:r>
                        <a:rPr lang="en-GB" sz="1100" b="0" baseline="0" dirty="0" smtClean="0">
                          <a:effectLst/>
                          <a:latin typeface="Calibri"/>
                          <a:ea typeface="Calibri"/>
                          <a:cs typeface="Times New Roman"/>
                        </a:rPr>
                        <a:t>0.25 + 0.75 = 1</a:t>
                      </a:r>
                    </a:p>
                    <a:p>
                      <a:pPr algn="ctr">
                        <a:lnSpc>
                          <a:spcPct val="115000"/>
                        </a:lnSpc>
                        <a:spcAft>
                          <a:spcPts val="0"/>
                        </a:spcAft>
                      </a:pPr>
                      <a:r>
                        <a:rPr lang="en-GB" sz="1100" b="0" baseline="0" dirty="0" smtClean="0">
                          <a:effectLst/>
                          <a:latin typeface="Calibri"/>
                          <a:ea typeface="Calibri"/>
                          <a:cs typeface="Times New Roman"/>
                        </a:rPr>
                        <a:t>1 – 0.25 = 0.75</a:t>
                      </a:r>
                    </a:p>
                    <a:p>
                      <a:pPr algn="ctr">
                        <a:lnSpc>
                          <a:spcPct val="115000"/>
                        </a:lnSpc>
                        <a:spcAft>
                          <a:spcPts val="0"/>
                        </a:spcAft>
                      </a:pPr>
                      <a:r>
                        <a:rPr lang="en-GB" sz="1100" b="0" baseline="0" dirty="0" smtClean="0">
                          <a:effectLst/>
                          <a:latin typeface="Calibri"/>
                          <a:ea typeface="Calibri"/>
                          <a:cs typeface="Times New Roman"/>
                        </a:rPr>
                        <a:t>1 – 0.75 = 0.25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a:t>
                      </a:r>
                    </a:p>
                    <a:p>
                      <a:pPr algn="ctr">
                        <a:lnSpc>
                          <a:spcPct val="115000"/>
                        </a:lnSpc>
                        <a:spcAft>
                          <a:spcPts val="0"/>
                        </a:spcAft>
                      </a:pPr>
                      <a:r>
                        <a:rPr lang="en-GB" sz="1100" baseline="0" dirty="0" smtClean="0">
                          <a:effectLst/>
                          <a:latin typeface="Calibri"/>
                          <a:ea typeface="Calibri"/>
                          <a:cs typeface="Times New Roman"/>
                        </a:rPr>
                        <a:t>10 – 6.3 = 3.7</a:t>
                      </a:r>
                    </a:p>
                    <a:p>
                      <a:pPr algn="ctr">
                        <a:lnSpc>
                          <a:spcPct val="115000"/>
                        </a:lnSpc>
                        <a:spcAft>
                          <a:spcPts val="0"/>
                        </a:spcAft>
                      </a:pPr>
                      <a:r>
                        <a:rPr lang="en-GB" sz="1100" baseline="0" dirty="0" smtClean="0">
                          <a:effectLst/>
                          <a:latin typeface="Calibri"/>
                          <a:ea typeface="Calibri"/>
                          <a:cs typeface="Times New Roman"/>
                        </a:rPr>
                        <a:t>10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a:t>
                      </a:r>
                    </a:p>
                    <a:p>
                      <a:pPr algn="ctr">
                        <a:lnSpc>
                          <a:spcPct val="115000"/>
                        </a:lnSpc>
                        <a:spcAft>
                          <a:spcPts val="0"/>
                        </a:spcAft>
                      </a:pPr>
                      <a:r>
                        <a:rPr lang="en-GB" sz="1100" baseline="0" dirty="0" smtClean="0">
                          <a:effectLst/>
                          <a:latin typeface="Calibri"/>
                          <a:ea typeface="Calibri"/>
                          <a:cs typeface="Times New Roman"/>
                        </a:rPr>
                        <a:t>5.2 + 4.8 = 10</a:t>
                      </a:r>
                    </a:p>
                    <a:p>
                      <a:pPr algn="ctr">
                        <a:lnSpc>
                          <a:spcPct val="115000"/>
                        </a:lnSpc>
                        <a:spcAft>
                          <a:spcPts val="0"/>
                        </a:spcAft>
                      </a:pPr>
                      <a:r>
                        <a:rPr lang="en-GB" sz="1100" baseline="0" dirty="0" smtClean="0">
                          <a:effectLst/>
                          <a:latin typeface="Calibri"/>
                          <a:ea typeface="Calibri"/>
                          <a:cs typeface="Times New Roman"/>
                        </a:rPr>
                        <a:t>10 – 5.2 = 4.8</a:t>
                      </a:r>
                    </a:p>
                    <a:p>
                      <a:pPr algn="ctr">
                        <a:lnSpc>
                          <a:spcPct val="115000"/>
                        </a:lnSpc>
                        <a:spcAft>
                          <a:spcPts val="0"/>
                        </a:spcAft>
                      </a:pPr>
                      <a:r>
                        <a:rPr lang="en-GB" sz="1100" baseline="0" dirty="0" smtClean="0">
                          <a:effectLst/>
                          <a:latin typeface="Calibri"/>
                          <a:ea typeface="Calibri"/>
                          <a:cs typeface="Times New Roman"/>
                        </a:rPr>
                        <a:t>10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11" name="Rectangle 10"/>
          <p:cNvSpPr/>
          <p:nvPr/>
        </p:nvSpPr>
        <p:spPr>
          <a:xfrm>
            <a:off x="8965721" y="3491467"/>
            <a:ext cx="3042249" cy="707886"/>
          </a:xfrm>
          <a:prstGeom prst="rect">
            <a:avLst/>
          </a:prstGeom>
          <a:solidFill>
            <a:schemeClr val="accent6">
              <a:lumMod val="40000"/>
              <a:lumOff val="60000"/>
            </a:schemeClr>
          </a:solidFill>
        </p:spPr>
        <p:txBody>
          <a:bodyPr wrap="square">
            <a:spAutoFit/>
          </a:bodyPr>
          <a:lstStyle/>
          <a:p>
            <a:pPr lvl="0">
              <a:spcBef>
                <a:spcPts val="600"/>
              </a:spcBef>
              <a:buClr>
                <a:srgbClr val="727CA3"/>
              </a:buClr>
              <a:buSzPct val="76000"/>
            </a:pPr>
            <a:r>
              <a:rPr lang="en-GB" sz="1000" dirty="0">
                <a:solidFill>
                  <a:prstClr val="black"/>
                </a:solidFill>
                <a:latin typeface="Sassoon Primary Std" panose="020B0503020103030203" pitchFamily="34" charset="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sz="1000" dirty="0">
                <a:solidFill>
                  <a:prstClr val="black"/>
                </a:solidFill>
                <a:latin typeface="Sassoon Primary Std" panose="020B0503020103030203" pitchFamily="34" charset="0"/>
                <a:ea typeface="Calibri" pitchFamily="34" charset="0"/>
                <a:cs typeface="Times New Roman" pitchFamily="18" charset="0"/>
              </a:rPr>
              <a:t>e.g.  0.49 + ⃝ = 10 or 7.2 + ⃝ = 10.</a:t>
            </a:r>
          </a:p>
        </p:txBody>
      </p:sp>
      <p:sp>
        <p:nvSpPr>
          <p:cNvPr id="12" name="Rectangle 11"/>
          <p:cNvSpPr/>
          <p:nvPr/>
        </p:nvSpPr>
        <p:spPr>
          <a:xfrm>
            <a:off x="9405819" y="4236505"/>
            <a:ext cx="2216889" cy="276999"/>
          </a:xfrm>
          <a:prstGeom prst="rect">
            <a:avLst/>
          </a:prstGeom>
        </p:spPr>
        <p:txBody>
          <a:bodyPr wrap="none">
            <a:spAutoFit/>
          </a:bodyPr>
          <a:lstStyle/>
          <a:p>
            <a:pPr lvl="0" algn="ctr">
              <a:spcBef>
                <a:spcPts val="600"/>
              </a:spcBef>
              <a:buClr>
                <a:srgbClr val="727CA3"/>
              </a:buClr>
              <a:buSzPct val="76000"/>
            </a:pPr>
            <a:r>
              <a:rPr lang="en-GB" sz="1200" b="1" dirty="0">
                <a:solidFill>
                  <a:prstClr val="black"/>
                </a:solidFill>
                <a:latin typeface="Sassoon Primary Std" panose="020B0503020103030203" pitchFamily="34" charset="0"/>
              </a:rPr>
              <a:t>I can recall metric conversions.</a:t>
            </a:r>
          </a:p>
        </p:txBody>
      </p:sp>
      <p:pic>
        <p:nvPicPr>
          <p:cNvPr id="13" name="Picture 12"/>
          <p:cNvPicPr>
            <a:picLocks noChangeAspect="1"/>
          </p:cNvPicPr>
          <p:nvPr/>
        </p:nvPicPr>
        <p:blipFill>
          <a:blip r:embed="rId3"/>
          <a:stretch>
            <a:fillRect/>
          </a:stretch>
        </p:blipFill>
        <p:spPr>
          <a:xfrm>
            <a:off x="9938508" y="4591776"/>
            <a:ext cx="2075213" cy="1785430"/>
          </a:xfrm>
          <a:prstGeom prst="rect">
            <a:avLst/>
          </a:prstGeom>
        </p:spPr>
      </p:pic>
      <p:sp>
        <p:nvSpPr>
          <p:cNvPr id="14" name="Rectangle 13"/>
          <p:cNvSpPr/>
          <p:nvPr/>
        </p:nvSpPr>
        <p:spPr>
          <a:xfrm>
            <a:off x="8669765" y="4668004"/>
            <a:ext cx="1155940" cy="1523494"/>
          </a:xfrm>
          <a:prstGeom prst="rect">
            <a:avLst/>
          </a:prstGeom>
          <a:solidFill>
            <a:schemeClr val="accent6">
              <a:lumMod val="60000"/>
              <a:lumOff val="40000"/>
            </a:schemeClr>
          </a:solidFill>
        </p:spPr>
        <p:txBody>
          <a:bodyPr wrap="square">
            <a:spAutoFit/>
          </a:bodyPr>
          <a:lstStyle/>
          <a:p>
            <a:pPr lvl="0" algn="ctr">
              <a:spcBef>
                <a:spcPts val="600"/>
              </a:spcBef>
              <a:buClr>
                <a:srgbClr val="727CA3"/>
              </a:buClr>
              <a:buSzPct val="76000"/>
            </a:pPr>
            <a:r>
              <a:rPr lang="en-GB" altLang="en-US" sz="1100" dirty="0">
                <a:solidFill>
                  <a:prstClr val="black"/>
                </a:solidFill>
                <a:latin typeface="Sassoon Primary Std" panose="020B0503020103030203" pitchFamily="34" charset="0"/>
                <a:ea typeface="Calibri" pitchFamily="34" charset="0"/>
                <a:cs typeface="Times New Roman" pitchFamily="18" charset="0"/>
              </a:rPr>
              <a:t>They should also be able to apply these facts to answer questions.</a:t>
            </a:r>
          </a:p>
          <a:p>
            <a:pPr lvl="0" algn="ctr">
              <a:spcBef>
                <a:spcPts val="600"/>
              </a:spcBef>
              <a:buClr>
                <a:srgbClr val="727CA3"/>
              </a:buClr>
              <a:buSzPct val="76000"/>
            </a:pPr>
            <a:r>
              <a:rPr lang="en-GB" altLang="en-US" sz="1100" dirty="0">
                <a:solidFill>
                  <a:prstClr val="black"/>
                </a:solidFill>
                <a:latin typeface="Sassoon Primary Std" panose="020B0503020103030203" pitchFamily="34" charset="0"/>
                <a:ea typeface="Calibri" pitchFamily="34" charset="0"/>
                <a:cs typeface="Times New Roman" pitchFamily="18" charset="0"/>
              </a:rPr>
              <a:t>e.g. How many metres in  1½ km?</a:t>
            </a:r>
            <a:endParaRPr lang="en-GB" sz="1100" dirty="0">
              <a:solidFill>
                <a:prstClr val="black"/>
              </a:solidFill>
              <a:latin typeface="Sassoon Primary Std" panose="020B0503020103030203" pitchFamily="34" charset="0"/>
            </a:endParaRPr>
          </a:p>
        </p:txBody>
      </p:sp>
      <p:sp>
        <p:nvSpPr>
          <p:cNvPr id="15" name="Rectangle 14"/>
          <p:cNvSpPr/>
          <p:nvPr/>
        </p:nvSpPr>
        <p:spPr>
          <a:xfrm>
            <a:off x="5460666" y="839491"/>
            <a:ext cx="2356735" cy="246221"/>
          </a:xfrm>
          <a:prstGeom prst="rect">
            <a:avLst/>
          </a:prstGeom>
        </p:spPr>
        <p:txBody>
          <a:bodyPr wrap="none">
            <a:spAutoFit/>
          </a:bodyPr>
          <a:lstStyle/>
          <a:p>
            <a:pPr lvl="0" algn="ctr">
              <a:spcBef>
                <a:spcPts val="600"/>
              </a:spcBef>
              <a:buClr>
                <a:srgbClr val="727CA3"/>
              </a:buClr>
              <a:buSzPct val="76000"/>
            </a:pPr>
            <a:r>
              <a:rPr lang="en-GB" sz="1000" b="1" dirty="0">
                <a:solidFill>
                  <a:prstClr val="black"/>
                </a:solidFill>
                <a:latin typeface="Sassoon Primary Std" panose="020B0503020103030203" pitchFamily="34" charset="0"/>
              </a:rPr>
              <a:t>I can identify prime numbers up to 20. </a:t>
            </a:r>
          </a:p>
        </p:txBody>
      </p:sp>
      <p:sp>
        <p:nvSpPr>
          <p:cNvPr id="16" name="Rectangle 15"/>
          <p:cNvSpPr/>
          <p:nvPr/>
        </p:nvSpPr>
        <p:spPr>
          <a:xfrm>
            <a:off x="5234591" y="1129152"/>
            <a:ext cx="3282430" cy="984885"/>
          </a:xfrm>
          <a:prstGeom prst="rect">
            <a:avLst/>
          </a:prstGeom>
        </p:spPr>
        <p:txBody>
          <a:bodyPr wrap="square">
            <a:spAutoFit/>
          </a:bodyPr>
          <a:lstStyle/>
          <a:p>
            <a:pPr lvl="0">
              <a:spcBef>
                <a:spcPts val="600"/>
              </a:spcBef>
              <a:buClr>
                <a:srgbClr val="727CA3"/>
              </a:buClr>
              <a:buSzPct val="76000"/>
              <a:tabLst>
                <a:tab pos="268288" algn="l"/>
              </a:tabLst>
            </a:pPr>
            <a:r>
              <a:rPr lang="en-GB" sz="1200" i="1" dirty="0">
                <a:solidFill>
                  <a:prstClr val="black"/>
                </a:solidFill>
                <a:latin typeface="Calibri" panose="020F0502020204030204" pitchFamily="34" charset="0"/>
                <a:ea typeface="Calibri" pitchFamily="34" charset="0"/>
                <a:cs typeface="Times New Roman" pitchFamily="18" charset="0"/>
              </a:rPr>
              <a:t>A prime number is a number with </a:t>
            </a:r>
            <a:r>
              <a:rPr lang="en-GB" sz="1200" i="1" dirty="0" smtClean="0">
                <a:solidFill>
                  <a:prstClr val="black"/>
                </a:solidFill>
                <a:latin typeface="Calibri" panose="020F0502020204030204" pitchFamily="34" charset="0"/>
                <a:ea typeface="Calibri" pitchFamily="34" charset="0"/>
                <a:cs typeface="Times New Roman" pitchFamily="18" charset="0"/>
              </a:rPr>
              <a:t>only two factors: itself </a:t>
            </a:r>
            <a:r>
              <a:rPr lang="en-GB" sz="1200" i="1" dirty="0">
                <a:solidFill>
                  <a:prstClr val="black"/>
                </a:solidFill>
                <a:latin typeface="Calibri" panose="020F0502020204030204" pitchFamily="34" charset="0"/>
                <a:ea typeface="Calibri" pitchFamily="34" charset="0"/>
                <a:cs typeface="Times New Roman" pitchFamily="18" charset="0"/>
              </a:rPr>
              <a:t>and one.</a:t>
            </a:r>
          </a:p>
          <a:p>
            <a:pPr lvl="0">
              <a:spcBef>
                <a:spcPts val="600"/>
              </a:spcBef>
              <a:buClr>
                <a:srgbClr val="727CA3"/>
              </a:buClr>
              <a:buSzPct val="76000"/>
              <a:tabLst>
                <a:tab pos="268288" algn="l"/>
              </a:tabLst>
            </a:pPr>
            <a:r>
              <a:rPr lang="en-GB" sz="1200" i="1" dirty="0">
                <a:solidFill>
                  <a:prstClr val="black"/>
                </a:solidFill>
                <a:latin typeface="Calibri" panose="020F0502020204030204" pitchFamily="34" charset="0"/>
                <a:ea typeface="Calibri" pitchFamily="34" charset="0"/>
                <a:cs typeface="Times New Roman" pitchFamily="18" charset="0"/>
              </a:rPr>
              <a:t>The following numbers are prime numbers:</a:t>
            </a:r>
          </a:p>
          <a:p>
            <a:pPr lvl="0">
              <a:spcBef>
                <a:spcPts val="600"/>
              </a:spcBef>
              <a:buClr>
                <a:srgbClr val="727CA3"/>
              </a:buClr>
              <a:buSzPct val="76000"/>
              <a:tabLst>
                <a:tab pos="268288" algn="l"/>
              </a:tabLst>
            </a:pPr>
            <a:r>
              <a:rPr lang="en-GB" sz="1200" i="1" dirty="0">
                <a:solidFill>
                  <a:prstClr val="black"/>
                </a:solidFill>
                <a:latin typeface="Calibri" panose="020F0502020204030204" pitchFamily="34" charset="0"/>
                <a:ea typeface="Calibri" pitchFamily="34" charset="0"/>
                <a:cs typeface="Times New Roman" pitchFamily="18" charset="0"/>
              </a:rPr>
              <a:t>	2, 3, 5, 7, 11, 13, 17, </a:t>
            </a:r>
            <a:r>
              <a:rPr lang="en-GB" sz="1200" i="1" dirty="0" smtClean="0">
                <a:solidFill>
                  <a:prstClr val="black"/>
                </a:solidFill>
                <a:latin typeface="Calibri" panose="020F0502020204030204" pitchFamily="34" charset="0"/>
                <a:ea typeface="Calibri" pitchFamily="34" charset="0"/>
                <a:cs typeface="Times New Roman" pitchFamily="18" charset="0"/>
              </a:rPr>
              <a:t>19</a:t>
            </a:r>
            <a:endParaRPr lang="en-GB" sz="1200" i="1" dirty="0">
              <a:solidFill>
                <a:prstClr val="black"/>
              </a:solidFill>
              <a:latin typeface="Calibri" panose="020F0502020204030204" pitchFamily="34" charset="0"/>
              <a:ea typeface="Calibri" pitchFamily="34" charset="0"/>
              <a:cs typeface="Times New Roman" pitchFamily="18" charset="0"/>
            </a:endParaRPr>
          </a:p>
        </p:txBody>
      </p:sp>
      <p:pic>
        <p:nvPicPr>
          <p:cNvPr id="17" name="Picture 16"/>
          <p:cNvPicPr>
            <a:picLocks noChangeAspect="1"/>
          </p:cNvPicPr>
          <p:nvPr/>
        </p:nvPicPr>
        <p:blipFill>
          <a:blip r:embed="rId4"/>
          <a:stretch>
            <a:fillRect/>
          </a:stretch>
        </p:blipFill>
        <p:spPr>
          <a:xfrm>
            <a:off x="1927412" y="1365592"/>
            <a:ext cx="2179509" cy="2194750"/>
          </a:xfrm>
          <a:prstGeom prst="rect">
            <a:avLst/>
          </a:prstGeom>
        </p:spPr>
      </p:pic>
      <p:sp>
        <p:nvSpPr>
          <p:cNvPr id="18" name="Rectangle 17"/>
          <p:cNvSpPr/>
          <p:nvPr/>
        </p:nvSpPr>
        <p:spPr>
          <a:xfrm>
            <a:off x="1886661" y="880352"/>
            <a:ext cx="2946394" cy="400110"/>
          </a:xfrm>
          <a:prstGeom prst="rect">
            <a:avLst/>
          </a:prstGeom>
        </p:spPr>
        <p:txBody>
          <a:bodyPr wrap="square">
            <a:spAutoFit/>
          </a:bodyPr>
          <a:lstStyle/>
          <a:p>
            <a:pPr lvl="0" algn="ctr">
              <a:spcBef>
                <a:spcPts val="600"/>
              </a:spcBef>
              <a:buClr>
                <a:srgbClr val="727CA3"/>
              </a:buClr>
              <a:buSzPct val="76000"/>
            </a:pPr>
            <a:r>
              <a:rPr lang="en-GB" sz="1000" b="1" dirty="0">
                <a:solidFill>
                  <a:prstClr val="black"/>
                </a:solidFill>
                <a:latin typeface="Sassoon Primary Std" panose="020B0503020103030203" pitchFamily="34" charset="0"/>
              </a:rPr>
              <a:t>I know the multiplication and division facts for all times tables up to 12 × 12 .</a:t>
            </a:r>
          </a:p>
        </p:txBody>
      </p:sp>
      <p:pic>
        <p:nvPicPr>
          <p:cNvPr id="19" name="Picture 18"/>
          <p:cNvPicPr>
            <a:picLocks noChangeAspect="1"/>
          </p:cNvPicPr>
          <p:nvPr/>
        </p:nvPicPr>
        <p:blipFill>
          <a:blip r:embed="rId5"/>
          <a:stretch>
            <a:fillRect/>
          </a:stretch>
        </p:blipFill>
        <p:spPr>
          <a:xfrm>
            <a:off x="641380" y="3924488"/>
            <a:ext cx="3512074" cy="586911"/>
          </a:xfrm>
          <a:prstGeom prst="rect">
            <a:avLst/>
          </a:prstGeom>
        </p:spPr>
      </p:pic>
      <p:sp>
        <p:nvSpPr>
          <p:cNvPr id="20" name="TextBox 19"/>
          <p:cNvSpPr txBox="1"/>
          <p:nvPr/>
        </p:nvSpPr>
        <p:spPr>
          <a:xfrm>
            <a:off x="417879" y="3640719"/>
            <a:ext cx="4370344" cy="261610"/>
          </a:xfrm>
          <a:prstGeom prst="rect">
            <a:avLst/>
          </a:prstGeom>
          <a:noFill/>
        </p:spPr>
        <p:txBody>
          <a:bodyPr wrap="square" rtlCol="0">
            <a:spAutoFit/>
          </a:bodyPr>
          <a:lstStyle/>
          <a:p>
            <a:r>
              <a:rPr lang="en-US" sz="1100" b="1" dirty="0" smtClean="0">
                <a:latin typeface="Sassoon Primary Std" panose="020B0503020103030203" pitchFamily="34" charset="0"/>
              </a:rPr>
              <a:t>I know how to represent numbers to 1000 using Roman numerals.</a:t>
            </a:r>
            <a:endParaRPr lang="en-GB" sz="1100" b="1" dirty="0">
              <a:latin typeface="Sassoon Primary Std" panose="020B0503020103030203" pitchFamily="34" charset="0"/>
            </a:endParaRPr>
          </a:p>
        </p:txBody>
      </p:sp>
      <p:pic>
        <p:nvPicPr>
          <p:cNvPr id="21" name="Picture 20"/>
          <p:cNvPicPr>
            <a:picLocks noChangeAspect="1"/>
          </p:cNvPicPr>
          <p:nvPr/>
        </p:nvPicPr>
        <p:blipFill>
          <a:blip r:embed="rId6"/>
          <a:stretch>
            <a:fillRect/>
          </a:stretch>
        </p:blipFill>
        <p:spPr>
          <a:xfrm>
            <a:off x="417879" y="4591776"/>
            <a:ext cx="903125" cy="2079007"/>
          </a:xfrm>
          <a:prstGeom prst="rect">
            <a:avLst/>
          </a:prstGeom>
        </p:spPr>
      </p:pic>
      <p:pic>
        <p:nvPicPr>
          <p:cNvPr id="22" name="Picture 21"/>
          <p:cNvPicPr>
            <a:picLocks noChangeAspect="1"/>
          </p:cNvPicPr>
          <p:nvPr/>
        </p:nvPicPr>
        <p:blipFill>
          <a:blip r:embed="rId7"/>
          <a:stretch>
            <a:fillRect/>
          </a:stretch>
        </p:blipFill>
        <p:spPr>
          <a:xfrm>
            <a:off x="1429337" y="4773009"/>
            <a:ext cx="1848446" cy="656742"/>
          </a:xfrm>
          <a:prstGeom prst="rect">
            <a:avLst/>
          </a:prstGeom>
        </p:spPr>
      </p:pic>
      <p:sp>
        <p:nvSpPr>
          <p:cNvPr id="23" name="Rectangle 22"/>
          <p:cNvSpPr/>
          <p:nvPr/>
        </p:nvSpPr>
        <p:spPr>
          <a:xfrm>
            <a:off x="5381990" y="2317894"/>
            <a:ext cx="2521844" cy="261610"/>
          </a:xfrm>
          <a:prstGeom prst="rect">
            <a:avLst/>
          </a:prstGeom>
        </p:spPr>
        <p:txBody>
          <a:bodyPr wrap="none">
            <a:spAutoFit/>
          </a:bodyPr>
          <a:lstStyle/>
          <a:p>
            <a:pPr lvl="0" algn="ctr">
              <a:spcBef>
                <a:spcPts val="600"/>
              </a:spcBef>
              <a:buClr>
                <a:srgbClr val="727CA3"/>
              </a:buClr>
              <a:buSzPct val="76000"/>
            </a:pPr>
            <a:r>
              <a:rPr lang="en-GB" sz="1100" b="1" dirty="0">
                <a:solidFill>
                  <a:prstClr val="black"/>
                </a:solidFill>
                <a:latin typeface="Sassoon Primary Std" panose="020B0503020103030203" pitchFamily="34" charset="0"/>
              </a:rPr>
              <a:t>I can recall square numbers up to 12</a:t>
            </a:r>
            <a:r>
              <a:rPr lang="en-GB" sz="1100" b="1" baseline="30000" dirty="0">
                <a:solidFill>
                  <a:prstClr val="black"/>
                </a:solidFill>
                <a:latin typeface="Sassoon Primary Std" panose="020B0503020103030203" pitchFamily="34" charset="0"/>
              </a:rPr>
              <a:t>2</a:t>
            </a:r>
            <a:r>
              <a:rPr lang="en-GB" sz="1100" b="1" dirty="0">
                <a:solidFill>
                  <a:prstClr val="black"/>
                </a:solidFill>
                <a:latin typeface="Sassoon Primary Std" panose="020B0503020103030203" pitchFamily="34" charset="0"/>
              </a:rPr>
              <a:t> </a:t>
            </a:r>
          </a:p>
        </p:txBody>
      </p:sp>
      <p:sp>
        <p:nvSpPr>
          <p:cNvPr id="24" name="Rectangle 23"/>
          <p:cNvSpPr/>
          <p:nvPr/>
        </p:nvSpPr>
        <p:spPr>
          <a:xfrm>
            <a:off x="5738190" y="2579505"/>
            <a:ext cx="1644411" cy="2310697"/>
          </a:xfrm>
          <a:prstGeom prst="rect">
            <a:avLst/>
          </a:prstGeom>
        </p:spPr>
        <p:txBody>
          <a:bodyPr wrap="square">
            <a:spAutoFit/>
          </a:bodyPr>
          <a:lstStyle/>
          <a:p>
            <a:pPr algn="ctr">
              <a:lnSpc>
                <a:spcPct val="115000"/>
              </a:lnSpc>
              <a:spcAft>
                <a:spcPts val="0"/>
              </a:spcAft>
            </a:pPr>
            <a:r>
              <a:rPr lang="en-GB" sz="1050" dirty="0" smtClean="0">
                <a:effectLst/>
                <a:latin typeface="Sassoon Primary Std" panose="020B0503020103030203" pitchFamily="34" charset="0"/>
              </a:rPr>
              <a:t>1</a:t>
            </a:r>
            <a:r>
              <a:rPr lang="en-GB" sz="1050" baseline="30000" dirty="0" smtClean="0">
                <a:effectLst/>
                <a:latin typeface="Sassoon Primary Std" panose="020B0503020103030203" pitchFamily="34" charset="0"/>
              </a:rPr>
              <a:t>2</a:t>
            </a:r>
            <a:r>
              <a:rPr lang="en-GB" sz="1050" dirty="0" smtClean="0">
                <a:effectLst/>
                <a:latin typeface="Sassoon Primary Std" panose="020B0503020103030203" pitchFamily="34" charset="0"/>
              </a:rPr>
              <a:t> =</a:t>
            </a:r>
            <a:r>
              <a:rPr lang="en-GB" sz="1050" baseline="0" dirty="0" smtClean="0">
                <a:effectLst/>
                <a:latin typeface="Sassoon Primary Std" panose="020B0503020103030203" pitchFamily="34" charset="0"/>
              </a:rPr>
              <a:t> 1 </a:t>
            </a:r>
            <a:r>
              <a:rPr lang="en-GB" sz="1050" dirty="0" smtClean="0">
                <a:effectLst/>
                <a:latin typeface="Sassoon Primary Std" panose="020B0503020103030203" pitchFamily="34" charset="0"/>
              </a:rPr>
              <a:t>× 1 = 1</a:t>
            </a:r>
          </a:p>
          <a:p>
            <a:pPr algn="ctr">
              <a:lnSpc>
                <a:spcPct val="115000"/>
              </a:lnSpc>
              <a:defRPr/>
            </a:pPr>
            <a:r>
              <a:rPr lang="en-GB" sz="1050" dirty="0">
                <a:latin typeface="Sassoon Primary Std" panose="020B0503020103030203" pitchFamily="34" charset="0"/>
              </a:rPr>
              <a:t>2</a:t>
            </a:r>
            <a:r>
              <a:rPr lang="en-GB" sz="1050" baseline="30000" dirty="0">
                <a:latin typeface="Sassoon Primary Std" panose="020B0503020103030203" pitchFamily="34" charset="0"/>
              </a:rPr>
              <a:t>2</a:t>
            </a:r>
            <a:r>
              <a:rPr lang="en-GB" sz="1050" dirty="0">
                <a:latin typeface="Sassoon Primary Std" panose="020B0503020103030203" pitchFamily="34" charset="0"/>
              </a:rPr>
              <a:t> = 2 × 2 = 4</a:t>
            </a:r>
          </a:p>
          <a:p>
            <a:pPr algn="ctr">
              <a:lnSpc>
                <a:spcPct val="115000"/>
              </a:lnSpc>
              <a:spcAft>
                <a:spcPts val="0"/>
              </a:spcAft>
            </a:pPr>
            <a:r>
              <a:rPr lang="en-GB" sz="1050" baseline="0" dirty="0" smtClean="0">
                <a:effectLst/>
                <a:latin typeface="Sassoon Primary Std" panose="020B0503020103030203" pitchFamily="34" charset="0"/>
              </a:rPr>
              <a:t>3</a:t>
            </a:r>
            <a:r>
              <a:rPr lang="en-GB" sz="1050" baseline="30000" dirty="0" smtClean="0">
                <a:effectLst/>
                <a:latin typeface="Sassoon Primary Std" panose="020B0503020103030203" pitchFamily="34" charset="0"/>
              </a:rPr>
              <a:t>2</a:t>
            </a:r>
            <a:r>
              <a:rPr lang="en-GB" sz="1050" dirty="0" smtClean="0">
                <a:effectLst/>
                <a:latin typeface="Sassoon Primary Std" panose="020B0503020103030203" pitchFamily="34" charset="0"/>
              </a:rPr>
              <a:t> =</a:t>
            </a:r>
            <a:r>
              <a:rPr lang="en-GB" sz="1050" baseline="0" dirty="0" smtClean="0">
                <a:effectLst/>
                <a:latin typeface="Sassoon Primary Std" panose="020B0503020103030203" pitchFamily="34" charset="0"/>
              </a:rPr>
              <a:t> 3 </a:t>
            </a:r>
            <a:r>
              <a:rPr lang="en-GB" sz="1050" dirty="0" smtClean="0">
                <a:effectLst/>
                <a:latin typeface="Sassoon Primary Std" panose="020B0503020103030203" pitchFamily="34" charset="0"/>
              </a:rPr>
              <a:t>× 3 = 9</a:t>
            </a:r>
          </a:p>
          <a:p>
            <a:pPr algn="ctr">
              <a:lnSpc>
                <a:spcPct val="115000"/>
              </a:lnSpc>
              <a:defRPr/>
            </a:pPr>
            <a:r>
              <a:rPr lang="en-GB" sz="1050" dirty="0">
                <a:latin typeface="Sassoon Primary Std" panose="020B0503020103030203" pitchFamily="34" charset="0"/>
              </a:rPr>
              <a:t>4</a:t>
            </a:r>
            <a:r>
              <a:rPr lang="en-GB" sz="1050" baseline="30000" dirty="0">
                <a:latin typeface="Sassoon Primary Std" panose="020B0503020103030203" pitchFamily="34" charset="0"/>
              </a:rPr>
              <a:t>2</a:t>
            </a:r>
            <a:r>
              <a:rPr lang="en-GB" sz="1050" dirty="0">
                <a:latin typeface="Sassoon Primary Std" panose="020B0503020103030203" pitchFamily="34" charset="0"/>
              </a:rPr>
              <a:t> = 4 × 4 = 16</a:t>
            </a:r>
          </a:p>
          <a:p>
            <a:pPr algn="ctr">
              <a:lnSpc>
                <a:spcPct val="115000"/>
              </a:lnSpc>
              <a:spcAft>
                <a:spcPts val="0"/>
              </a:spcAft>
            </a:pPr>
            <a:r>
              <a:rPr lang="en-GB" sz="1050" baseline="0" dirty="0" smtClean="0">
                <a:effectLst/>
                <a:latin typeface="Sassoon Primary Std" panose="020B0503020103030203" pitchFamily="34" charset="0"/>
              </a:rPr>
              <a:t>5</a:t>
            </a:r>
            <a:r>
              <a:rPr lang="en-GB" sz="1050" baseline="30000" dirty="0" smtClean="0">
                <a:effectLst/>
                <a:latin typeface="Sassoon Primary Std" panose="020B0503020103030203" pitchFamily="34" charset="0"/>
              </a:rPr>
              <a:t>2</a:t>
            </a:r>
            <a:r>
              <a:rPr lang="en-GB" sz="1050" dirty="0" smtClean="0">
                <a:effectLst/>
                <a:latin typeface="Sassoon Primary Std" panose="020B0503020103030203" pitchFamily="34" charset="0"/>
              </a:rPr>
              <a:t> =</a:t>
            </a:r>
            <a:r>
              <a:rPr lang="en-GB" sz="1050" baseline="0" dirty="0" smtClean="0">
                <a:effectLst/>
                <a:latin typeface="Sassoon Primary Std" panose="020B0503020103030203" pitchFamily="34" charset="0"/>
              </a:rPr>
              <a:t> 5 </a:t>
            </a:r>
            <a:r>
              <a:rPr lang="en-GB" sz="1050" dirty="0" smtClean="0">
                <a:effectLst/>
                <a:latin typeface="Sassoon Primary Std" panose="020B0503020103030203" pitchFamily="34" charset="0"/>
              </a:rPr>
              <a:t>× 5 = 25</a:t>
            </a:r>
          </a:p>
          <a:p>
            <a:pPr algn="ctr">
              <a:lnSpc>
                <a:spcPct val="115000"/>
              </a:lnSpc>
              <a:defRPr/>
            </a:pPr>
            <a:r>
              <a:rPr lang="en-GB" sz="1050" dirty="0">
                <a:latin typeface="Sassoon Primary Std" panose="020B0503020103030203" pitchFamily="34" charset="0"/>
              </a:rPr>
              <a:t>6</a:t>
            </a:r>
            <a:r>
              <a:rPr lang="en-GB" sz="1050" baseline="30000" dirty="0">
                <a:latin typeface="Sassoon Primary Std" panose="020B0503020103030203" pitchFamily="34" charset="0"/>
              </a:rPr>
              <a:t>2</a:t>
            </a:r>
            <a:r>
              <a:rPr lang="en-GB" sz="1050" dirty="0">
                <a:latin typeface="Sassoon Primary Std" panose="020B0503020103030203" pitchFamily="34" charset="0"/>
              </a:rPr>
              <a:t> = 6 × 6 = 36</a:t>
            </a:r>
          </a:p>
          <a:p>
            <a:pPr algn="ctr">
              <a:lnSpc>
                <a:spcPct val="115000"/>
              </a:lnSpc>
              <a:spcAft>
                <a:spcPts val="0"/>
              </a:spcAft>
            </a:pPr>
            <a:r>
              <a:rPr lang="en-GB" sz="1050" baseline="0" dirty="0" smtClean="0">
                <a:effectLst/>
                <a:latin typeface="Sassoon Primary Std" panose="020B0503020103030203" pitchFamily="34" charset="0"/>
              </a:rPr>
              <a:t>7</a:t>
            </a:r>
            <a:r>
              <a:rPr lang="en-GB" sz="1050" baseline="30000" dirty="0" smtClean="0">
                <a:effectLst/>
                <a:latin typeface="Sassoon Primary Std" panose="020B0503020103030203" pitchFamily="34" charset="0"/>
              </a:rPr>
              <a:t>2</a:t>
            </a:r>
            <a:r>
              <a:rPr lang="en-GB" sz="1050" dirty="0" smtClean="0">
                <a:effectLst/>
                <a:latin typeface="Sassoon Primary Std" panose="020B0503020103030203" pitchFamily="34" charset="0"/>
              </a:rPr>
              <a:t> =</a:t>
            </a:r>
            <a:r>
              <a:rPr lang="en-GB" sz="1050" baseline="0" dirty="0" smtClean="0">
                <a:effectLst/>
                <a:latin typeface="Sassoon Primary Std" panose="020B0503020103030203" pitchFamily="34" charset="0"/>
              </a:rPr>
              <a:t> 7 </a:t>
            </a:r>
            <a:r>
              <a:rPr lang="en-GB" sz="1050" dirty="0" smtClean="0">
                <a:effectLst/>
                <a:latin typeface="Sassoon Primary Std" panose="020B0503020103030203" pitchFamily="34" charset="0"/>
              </a:rPr>
              <a:t>× 7 = 49</a:t>
            </a:r>
          </a:p>
          <a:p>
            <a:pPr algn="ctr">
              <a:lnSpc>
                <a:spcPct val="115000"/>
              </a:lnSpc>
              <a:defRPr/>
            </a:pPr>
            <a:r>
              <a:rPr lang="en-GB" sz="1050" dirty="0">
                <a:latin typeface="Sassoon Primary Std" panose="020B0503020103030203" pitchFamily="34" charset="0"/>
              </a:rPr>
              <a:t>8</a:t>
            </a:r>
            <a:r>
              <a:rPr lang="en-GB" sz="1050" baseline="30000" dirty="0">
                <a:latin typeface="Sassoon Primary Std" panose="020B0503020103030203" pitchFamily="34" charset="0"/>
              </a:rPr>
              <a:t>2</a:t>
            </a:r>
            <a:r>
              <a:rPr lang="en-GB" sz="1050" dirty="0">
                <a:latin typeface="Sassoon Primary Std" panose="020B0503020103030203" pitchFamily="34" charset="0"/>
              </a:rPr>
              <a:t> = 8 × 8 = 64</a:t>
            </a:r>
          </a:p>
          <a:p>
            <a:pPr algn="ctr">
              <a:lnSpc>
                <a:spcPct val="115000"/>
              </a:lnSpc>
              <a:spcAft>
                <a:spcPts val="0"/>
              </a:spcAft>
            </a:pPr>
            <a:r>
              <a:rPr lang="en-GB" sz="1050" baseline="0" dirty="0" smtClean="0">
                <a:effectLst/>
                <a:latin typeface="Sassoon Primary Std" panose="020B0503020103030203" pitchFamily="34" charset="0"/>
              </a:rPr>
              <a:t>9</a:t>
            </a:r>
            <a:r>
              <a:rPr lang="en-GB" sz="1050" baseline="30000" dirty="0" smtClean="0">
                <a:effectLst/>
                <a:latin typeface="Sassoon Primary Std" panose="020B0503020103030203" pitchFamily="34" charset="0"/>
              </a:rPr>
              <a:t>2</a:t>
            </a:r>
            <a:r>
              <a:rPr lang="en-GB" sz="1050" dirty="0" smtClean="0">
                <a:effectLst/>
                <a:latin typeface="Sassoon Primary Std" panose="020B0503020103030203" pitchFamily="34" charset="0"/>
              </a:rPr>
              <a:t> =</a:t>
            </a:r>
            <a:r>
              <a:rPr lang="en-GB" sz="1050" baseline="0" dirty="0" smtClean="0">
                <a:effectLst/>
                <a:latin typeface="Sassoon Primary Std" panose="020B0503020103030203" pitchFamily="34" charset="0"/>
              </a:rPr>
              <a:t> 9 </a:t>
            </a:r>
            <a:r>
              <a:rPr lang="en-GB" sz="1050" dirty="0" smtClean="0">
                <a:effectLst/>
                <a:latin typeface="Sassoon Primary Std" panose="020B0503020103030203" pitchFamily="34" charset="0"/>
              </a:rPr>
              <a:t>× 9 = 81</a:t>
            </a:r>
          </a:p>
          <a:p>
            <a:pPr algn="ctr">
              <a:lnSpc>
                <a:spcPct val="115000"/>
              </a:lnSpc>
              <a:defRPr/>
            </a:pPr>
            <a:r>
              <a:rPr lang="en-GB" sz="1050" dirty="0">
                <a:latin typeface="Sassoon Primary Std" panose="020B0503020103030203" pitchFamily="34" charset="0"/>
              </a:rPr>
              <a:t>10</a:t>
            </a:r>
            <a:r>
              <a:rPr lang="en-GB" sz="1050" baseline="30000" dirty="0">
                <a:latin typeface="Sassoon Primary Std" panose="020B0503020103030203" pitchFamily="34" charset="0"/>
              </a:rPr>
              <a:t>2</a:t>
            </a:r>
            <a:r>
              <a:rPr lang="en-GB" sz="1050" dirty="0">
                <a:latin typeface="Sassoon Primary Std" panose="020B0503020103030203" pitchFamily="34" charset="0"/>
              </a:rPr>
              <a:t> = 10 × 10 = 100</a:t>
            </a:r>
          </a:p>
          <a:p>
            <a:pPr algn="ctr">
              <a:lnSpc>
                <a:spcPct val="115000"/>
              </a:lnSpc>
              <a:spcAft>
                <a:spcPts val="0"/>
              </a:spcAft>
            </a:pPr>
            <a:r>
              <a:rPr lang="en-GB" sz="1050" dirty="0" smtClean="0">
                <a:effectLst/>
                <a:latin typeface="Sassoon Primary Std" panose="020B0503020103030203" pitchFamily="34" charset="0"/>
              </a:rPr>
              <a:t>11</a:t>
            </a:r>
            <a:r>
              <a:rPr lang="en-GB" sz="1050" baseline="30000" dirty="0" smtClean="0">
                <a:effectLst/>
                <a:latin typeface="Sassoon Primary Std" panose="020B0503020103030203" pitchFamily="34" charset="0"/>
              </a:rPr>
              <a:t>2</a:t>
            </a:r>
            <a:r>
              <a:rPr lang="en-GB" sz="1050" dirty="0" smtClean="0">
                <a:effectLst/>
                <a:latin typeface="Sassoon Primary Std" panose="020B0503020103030203" pitchFamily="34" charset="0"/>
              </a:rPr>
              <a:t> =</a:t>
            </a:r>
            <a:r>
              <a:rPr lang="en-GB" sz="1050" baseline="0" dirty="0" smtClean="0">
                <a:effectLst/>
                <a:latin typeface="Sassoon Primary Std" panose="020B0503020103030203" pitchFamily="34" charset="0"/>
              </a:rPr>
              <a:t> 11 </a:t>
            </a:r>
            <a:r>
              <a:rPr lang="en-GB" sz="1050" dirty="0" smtClean="0">
                <a:effectLst/>
                <a:latin typeface="Sassoon Primary Std" panose="020B0503020103030203" pitchFamily="34" charset="0"/>
              </a:rPr>
              <a:t>× 11 = 121</a:t>
            </a:r>
          </a:p>
          <a:p>
            <a:pPr algn="ctr">
              <a:lnSpc>
                <a:spcPct val="115000"/>
              </a:lnSpc>
              <a:defRPr/>
            </a:pPr>
            <a:r>
              <a:rPr lang="en-GB" sz="1050" dirty="0">
                <a:latin typeface="Sassoon Primary Std" panose="020B0503020103030203" pitchFamily="34" charset="0"/>
              </a:rPr>
              <a:t>12</a:t>
            </a:r>
            <a:r>
              <a:rPr lang="en-GB" sz="1050" baseline="30000" dirty="0">
                <a:latin typeface="Sassoon Primary Std" panose="020B0503020103030203" pitchFamily="34" charset="0"/>
              </a:rPr>
              <a:t>2</a:t>
            </a:r>
            <a:r>
              <a:rPr lang="en-GB" sz="1050" dirty="0">
                <a:latin typeface="Sassoon Primary Std" panose="020B0503020103030203" pitchFamily="34" charset="0"/>
              </a:rPr>
              <a:t> = 12 × 12 = 144</a:t>
            </a:r>
          </a:p>
        </p:txBody>
      </p:sp>
      <p:sp>
        <p:nvSpPr>
          <p:cNvPr id="25" name="Rectangle 24"/>
          <p:cNvSpPr/>
          <p:nvPr/>
        </p:nvSpPr>
        <p:spPr>
          <a:xfrm>
            <a:off x="3386116" y="5004086"/>
            <a:ext cx="4929749" cy="1631216"/>
          </a:xfrm>
          <a:prstGeom prst="rect">
            <a:avLst/>
          </a:prstGeom>
          <a:solidFill>
            <a:schemeClr val="accent6">
              <a:lumMod val="40000"/>
              <a:lumOff val="60000"/>
            </a:schemeClr>
          </a:solidFill>
        </p:spPr>
        <p:txBody>
          <a:bodyPr wrap="square">
            <a:spAutoFit/>
          </a:bodyPr>
          <a:lstStyle/>
          <a:p>
            <a:pPr lvl="0" algn="ctr" eaLnBrk="0" fontAlgn="base" hangingPunct="0">
              <a:spcBef>
                <a:spcPct val="0"/>
              </a:spcBef>
              <a:spcAft>
                <a:spcPct val="0"/>
              </a:spcAft>
            </a:pPr>
            <a:r>
              <a:rPr lang="en-GB" altLang="en-US" sz="1000" u="sng" dirty="0">
                <a:solidFill>
                  <a:prstClr val="black"/>
                </a:solidFill>
                <a:latin typeface="Calibri" panose="020F0502020204030204"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pPr>
            <a:endParaRPr lang="en-GB" altLang="en-US" sz="900" dirty="0">
              <a:solidFill>
                <a:prstClr val="black"/>
              </a:solidFill>
              <a:latin typeface="Calibri" panose="020F0502020204030204" pitchFamily="34" charset="0"/>
              <a:cs typeface="Arial" pitchFamily="34" charset="0"/>
            </a:endParaRPr>
          </a:p>
          <a:p>
            <a:pPr lvl="0" eaLnBrk="0" fontAlgn="base" hangingPunct="0">
              <a:spcBef>
                <a:spcPct val="0"/>
              </a:spcBef>
              <a:spcAft>
                <a:spcPct val="0"/>
              </a:spcAft>
            </a:pPr>
            <a:r>
              <a:rPr lang="en-GB" altLang="en-US" sz="900" dirty="0">
                <a:solidFill>
                  <a:prstClr val="black"/>
                </a:solidFill>
                <a:latin typeface="Calibri" panose="020F0502020204030204" pitchFamily="34" charset="0"/>
                <a:ea typeface="Calibri" pitchFamily="34" charset="0"/>
                <a:cs typeface="Times New Roman" pitchFamily="18" charset="0"/>
              </a:rPr>
              <a:t>The secret to success is practising </a:t>
            </a:r>
            <a:r>
              <a:rPr lang="en-GB" altLang="en-US" sz="900" b="1" dirty="0">
                <a:solidFill>
                  <a:prstClr val="black"/>
                </a:solidFill>
                <a:latin typeface="Calibri" panose="020F0502020204030204" pitchFamily="34" charset="0"/>
                <a:ea typeface="Calibri" pitchFamily="34" charset="0"/>
                <a:cs typeface="Times New Roman" pitchFamily="18" charset="0"/>
              </a:rPr>
              <a:t>little</a:t>
            </a:r>
            <a:r>
              <a:rPr lang="en-GB" altLang="en-US" sz="900" dirty="0">
                <a:solidFill>
                  <a:prstClr val="black"/>
                </a:solidFill>
                <a:latin typeface="Calibri" panose="020F0502020204030204" pitchFamily="34" charset="0"/>
                <a:ea typeface="Calibri" pitchFamily="34" charset="0"/>
                <a:cs typeface="Times New Roman" pitchFamily="18" charset="0"/>
              </a:rPr>
              <a:t> and </a:t>
            </a:r>
            <a:r>
              <a:rPr lang="en-GB" altLang="en-US" sz="900" b="1" dirty="0">
                <a:solidFill>
                  <a:prstClr val="black"/>
                </a:solidFill>
                <a:latin typeface="Calibri" panose="020F0502020204030204" pitchFamily="34" charset="0"/>
                <a:ea typeface="Calibri" pitchFamily="34" charset="0"/>
                <a:cs typeface="Times New Roman" pitchFamily="18" charset="0"/>
              </a:rPr>
              <a:t>often</a:t>
            </a:r>
            <a:r>
              <a:rPr lang="en-GB" altLang="en-US" sz="900" dirty="0">
                <a:solidFill>
                  <a:prstClr val="black"/>
                </a:solidFill>
                <a:latin typeface="Calibri" panose="020F0502020204030204"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pPr>
            <a:endParaRPr lang="en-GB" altLang="en-US" sz="900" dirty="0">
              <a:solidFill>
                <a:prstClr val="black"/>
              </a:solidFill>
              <a:latin typeface="Calibri" panose="020F0502020204030204" pitchFamily="34" charset="0"/>
              <a:cs typeface="Arial" pitchFamily="34" charset="0"/>
            </a:endParaRPr>
          </a:p>
          <a:p>
            <a:pPr lvl="0" eaLnBrk="0" fontAlgn="base" hangingPunct="0">
              <a:spcBef>
                <a:spcPct val="0"/>
              </a:spcBef>
              <a:spcAft>
                <a:spcPct val="0"/>
              </a:spcAft>
            </a:pPr>
            <a:r>
              <a:rPr lang="en-GB" altLang="en-US" sz="900" u="sng" dirty="0">
                <a:solidFill>
                  <a:prstClr val="black"/>
                </a:solidFill>
                <a:latin typeface="Calibri" panose="020F0502020204030204" pitchFamily="34" charset="0"/>
                <a:cs typeface="Arial" pitchFamily="34" charset="0"/>
              </a:rPr>
              <a:t>Cycling Squares</a:t>
            </a:r>
            <a:r>
              <a:rPr lang="en-GB" altLang="en-US" sz="900" dirty="0">
                <a:solidFill>
                  <a:prstClr val="black"/>
                </a:solidFill>
                <a:latin typeface="Calibri" panose="020F0502020204030204" pitchFamily="34" charset="0"/>
                <a:cs typeface="Arial" pitchFamily="34" charset="0"/>
              </a:rPr>
              <a:t> –  At </a:t>
            </a:r>
            <a:r>
              <a:rPr lang="en-GB" altLang="en-US" sz="900" dirty="0">
                <a:solidFill>
                  <a:prstClr val="black"/>
                </a:solidFill>
                <a:latin typeface="Calibri" panose="020F0502020204030204" pitchFamily="34" charset="0"/>
                <a:cs typeface="Arial" pitchFamily="34" charset="0"/>
                <a:hlinkClick r:id="rId8"/>
              </a:rPr>
              <a:t>http://nrich.maths.org/1151</a:t>
            </a:r>
            <a:r>
              <a:rPr lang="en-GB" altLang="en-US" sz="900" dirty="0">
                <a:solidFill>
                  <a:prstClr val="black"/>
                </a:solidFill>
                <a:latin typeface="Calibri" panose="020F0502020204030204" pitchFamily="34" charset="0"/>
                <a:cs typeface="Arial" pitchFamily="34" charset="0"/>
              </a:rPr>
              <a:t>  there is a challenge involving square numbers.  Can you complete the challenge and then create your own examples?</a:t>
            </a:r>
          </a:p>
          <a:p>
            <a:pPr lvl="0" eaLnBrk="0" fontAlgn="base" hangingPunct="0">
              <a:spcBef>
                <a:spcPct val="0"/>
              </a:spcBef>
              <a:spcAft>
                <a:spcPct val="0"/>
              </a:spcAft>
            </a:pPr>
            <a:endParaRPr lang="en-GB" altLang="en-US" sz="900" dirty="0">
              <a:solidFill>
                <a:prstClr val="black"/>
              </a:solidFill>
              <a:latin typeface="Calibri" panose="020F0502020204030204" pitchFamily="34" charset="0"/>
              <a:cs typeface="Arial" pitchFamily="34" charset="0"/>
            </a:endParaRPr>
          </a:p>
          <a:p>
            <a:pPr lvl="0" eaLnBrk="0" fontAlgn="base" hangingPunct="0">
              <a:spcBef>
                <a:spcPct val="0"/>
              </a:spcBef>
              <a:spcAft>
                <a:spcPct val="0"/>
              </a:spcAft>
            </a:pPr>
            <a:r>
              <a:rPr lang="en-GB" altLang="en-US" sz="900" u="sng" dirty="0">
                <a:solidFill>
                  <a:prstClr val="black"/>
                </a:solidFill>
                <a:latin typeface="Calibri" panose="020F0502020204030204" pitchFamily="34" charset="0"/>
                <a:ea typeface="Calibri" pitchFamily="34" charset="0"/>
                <a:cs typeface="Times New Roman" pitchFamily="18" charset="0"/>
              </a:rPr>
              <a:t>Use memory tricks</a:t>
            </a:r>
            <a:r>
              <a:rPr lang="en-GB" altLang="en-US" sz="900" dirty="0">
                <a:solidFill>
                  <a:prstClr val="black"/>
                </a:solidFill>
                <a:latin typeface="Calibri" panose="020F0502020204030204" pitchFamily="34" charset="0"/>
                <a:ea typeface="Calibri" pitchFamily="34" charset="0"/>
                <a:cs typeface="Times New Roman" pitchFamily="18" charset="0"/>
              </a:rPr>
              <a:t> – For those hard-to-remember facts, www.multiplication.com has some strange picture stories to help children remember.</a:t>
            </a:r>
            <a:endParaRPr lang="en-GB" altLang="en-US" sz="900" dirty="0">
              <a:solidFill>
                <a:prstClr val="black"/>
              </a:solidFill>
              <a:latin typeface="Calibri" panose="020F0502020204030204" pitchFamily="34" charset="0"/>
            </a:endParaRPr>
          </a:p>
        </p:txBody>
      </p:sp>
    </p:spTree>
    <p:extLst>
      <p:ext uri="{BB962C8B-B14F-4D97-AF65-F5344CB8AC3E}">
        <p14:creationId xmlns:p14="http://schemas.microsoft.com/office/powerpoint/2010/main" val="19175931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92304" y="130744"/>
            <a:ext cx="3232423" cy="369332"/>
          </a:xfrm>
          <a:prstGeom prst="rect">
            <a:avLst/>
          </a:prstGeom>
        </p:spPr>
        <p:txBody>
          <a:bodyPr wrap="none">
            <a:spAutoFit/>
          </a:bodyPr>
          <a:lstStyle/>
          <a:p>
            <a:pPr lvl="0"/>
            <a:r>
              <a:rPr lang="en-US" dirty="0">
                <a:solidFill>
                  <a:prstClr val="black"/>
                </a:solidFill>
                <a:latin typeface="Sassoon Primary Std" panose="020B0503020103030203" pitchFamily="34" charset="0"/>
              </a:rPr>
              <a:t>Key Instant Recall Facts  - Year </a:t>
            </a:r>
            <a:r>
              <a:rPr lang="en-US" dirty="0" smtClean="0">
                <a:solidFill>
                  <a:prstClr val="black"/>
                </a:solidFill>
                <a:latin typeface="Sassoon Primary Std" panose="020B0503020103030203" pitchFamily="34" charset="0"/>
              </a:rPr>
              <a:t>6</a:t>
            </a:r>
            <a:endParaRPr lang="en-GB" dirty="0">
              <a:solidFill>
                <a:prstClr val="black"/>
              </a:solidFill>
              <a:latin typeface="Sassoon Primary Std" panose="020B0503020103030203" pitchFamily="34" charset="0"/>
            </a:endParaRPr>
          </a:p>
        </p:txBody>
      </p:sp>
      <p:pic>
        <p:nvPicPr>
          <p:cNvPr id="3" name="Picture 2"/>
          <p:cNvPicPr>
            <a:picLocks noChangeAspect="1"/>
          </p:cNvPicPr>
          <p:nvPr/>
        </p:nvPicPr>
        <p:blipFill>
          <a:blip r:embed="rId2"/>
          <a:stretch>
            <a:fillRect/>
          </a:stretch>
        </p:blipFill>
        <p:spPr>
          <a:xfrm>
            <a:off x="80682" y="109356"/>
            <a:ext cx="1846730" cy="1846730"/>
          </a:xfrm>
          <a:prstGeom prst="rect">
            <a:avLst/>
          </a:prstGeom>
        </p:spPr>
      </p:pic>
      <p:sp>
        <p:nvSpPr>
          <p:cNvPr id="4" name="Rectangle 3"/>
          <p:cNvSpPr/>
          <p:nvPr/>
        </p:nvSpPr>
        <p:spPr>
          <a:xfrm>
            <a:off x="2397417" y="610513"/>
            <a:ext cx="1828800"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Autumn term…</a:t>
            </a:r>
            <a:endParaRPr lang="en-GB" sz="1100" dirty="0">
              <a:solidFill>
                <a:schemeClr val="tx1"/>
              </a:solidFill>
              <a:latin typeface="Sassoon Primary Std" panose="020B0503020103030203" pitchFamily="34" charset="0"/>
            </a:endParaRPr>
          </a:p>
        </p:txBody>
      </p:sp>
      <p:sp>
        <p:nvSpPr>
          <p:cNvPr id="5" name="Rectangle 4"/>
          <p:cNvSpPr/>
          <p:nvPr/>
        </p:nvSpPr>
        <p:spPr>
          <a:xfrm>
            <a:off x="5588073" y="610513"/>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Spring term…</a:t>
            </a:r>
            <a:endParaRPr lang="en-GB" sz="1100" dirty="0">
              <a:solidFill>
                <a:schemeClr val="tx1"/>
              </a:solidFill>
              <a:latin typeface="Sassoon Primary Std" panose="020B0503020103030203" pitchFamily="34" charset="0"/>
            </a:endParaRPr>
          </a:p>
        </p:txBody>
      </p:sp>
      <p:sp>
        <p:nvSpPr>
          <p:cNvPr id="6" name="Rectangle 5"/>
          <p:cNvSpPr/>
          <p:nvPr/>
        </p:nvSpPr>
        <p:spPr>
          <a:xfrm>
            <a:off x="9231334" y="618665"/>
            <a:ext cx="2217623" cy="166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latin typeface="Sassoon Primary Std" panose="020B0503020103030203" pitchFamily="34" charset="0"/>
              </a:rPr>
              <a:t>At the end of Summer term…</a:t>
            </a:r>
            <a:endParaRPr lang="en-GB" sz="1100" dirty="0">
              <a:solidFill>
                <a:schemeClr val="tx1"/>
              </a:solidFill>
              <a:latin typeface="Sassoon Primary Std" panose="020B0503020103030203" pitchFamily="34" charset="0"/>
            </a:endParaRPr>
          </a:p>
        </p:txBody>
      </p:sp>
      <p:sp>
        <p:nvSpPr>
          <p:cNvPr id="7" name="Rectangle 6"/>
          <p:cNvSpPr/>
          <p:nvPr/>
        </p:nvSpPr>
        <p:spPr>
          <a:xfrm>
            <a:off x="1927412" y="832666"/>
            <a:ext cx="2946394" cy="400110"/>
          </a:xfrm>
          <a:prstGeom prst="rect">
            <a:avLst/>
          </a:prstGeom>
        </p:spPr>
        <p:txBody>
          <a:bodyPr wrap="square">
            <a:spAutoFit/>
          </a:bodyPr>
          <a:lstStyle/>
          <a:p>
            <a:pPr lvl="0" algn="ctr">
              <a:spcBef>
                <a:spcPts val="600"/>
              </a:spcBef>
              <a:buClr>
                <a:srgbClr val="727CA3"/>
              </a:buClr>
              <a:buSzPct val="76000"/>
            </a:pPr>
            <a:r>
              <a:rPr lang="en-GB" sz="1000" b="1" dirty="0">
                <a:solidFill>
                  <a:prstClr val="black"/>
                </a:solidFill>
                <a:latin typeface="Sassoon Primary Std" panose="020B0503020103030203" pitchFamily="34" charset="0"/>
              </a:rPr>
              <a:t>I know the multiplication and division facts for all times tables up to 12 × 12 .</a:t>
            </a:r>
          </a:p>
        </p:txBody>
      </p:sp>
      <p:pic>
        <p:nvPicPr>
          <p:cNvPr id="8" name="Picture 7"/>
          <p:cNvPicPr>
            <a:picLocks noChangeAspect="1"/>
          </p:cNvPicPr>
          <p:nvPr/>
        </p:nvPicPr>
        <p:blipFill>
          <a:blip r:embed="rId3"/>
          <a:stretch>
            <a:fillRect/>
          </a:stretch>
        </p:blipFill>
        <p:spPr>
          <a:xfrm>
            <a:off x="1587045" y="1232776"/>
            <a:ext cx="2474711" cy="2492016"/>
          </a:xfrm>
          <a:prstGeom prst="rect">
            <a:avLst/>
          </a:prstGeom>
        </p:spPr>
      </p:pic>
      <p:sp>
        <p:nvSpPr>
          <p:cNvPr id="9" name="Rectangle 8"/>
          <p:cNvSpPr/>
          <p:nvPr/>
        </p:nvSpPr>
        <p:spPr>
          <a:xfrm>
            <a:off x="299500" y="3724792"/>
            <a:ext cx="4075155" cy="246221"/>
          </a:xfrm>
          <a:prstGeom prst="rect">
            <a:avLst/>
          </a:prstGeom>
        </p:spPr>
        <p:txBody>
          <a:bodyPr wrap="none">
            <a:spAutoFit/>
          </a:bodyPr>
          <a:lstStyle/>
          <a:p>
            <a:pPr lvl="0"/>
            <a:r>
              <a:rPr lang="en-US" sz="1000" b="1" dirty="0" smtClean="0">
                <a:latin typeface="Sassoon Primary Std" panose="020B0503020103030203" pitchFamily="34" charset="0"/>
              </a:rPr>
              <a:t>Multiply and divide whole and decimal numbers by 10, 100 and 1000</a:t>
            </a:r>
            <a:r>
              <a:rPr lang="en-US" sz="1000" dirty="0" smtClean="0"/>
              <a:t>. </a:t>
            </a:r>
            <a:endParaRPr kumimoji="0" lang="en-GB" sz="1000" b="0" i="0" u="none" strike="noStrike" kern="0" cap="none" spc="0" normalizeH="0" baseline="0" noProof="0" dirty="0" smtClean="0">
              <a:ln>
                <a:noFill/>
              </a:ln>
              <a:solidFill>
                <a:sysClr val="windowText" lastClr="000000"/>
              </a:solidFill>
              <a:effectLst/>
              <a:uLnTx/>
              <a:uFillTx/>
              <a:latin typeface="Sassoon Primary Std" panose="020B0503020103030203" pitchFamily="34" charset="0"/>
            </a:endParaRPr>
          </a:p>
        </p:txBody>
      </p:sp>
      <p:sp>
        <p:nvSpPr>
          <p:cNvPr id="12" name="Rectangle 11"/>
          <p:cNvSpPr/>
          <p:nvPr/>
        </p:nvSpPr>
        <p:spPr>
          <a:xfrm>
            <a:off x="6358919" y="5831880"/>
            <a:ext cx="2196366" cy="769441"/>
          </a:xfrm>
          <a:prstGeom prst="rect">
            <a:avLst/>
          </a:prstGeom>
          <a:solidFill>
            <a:schemeClr val="accent6">
              <a:lumMod val="60000"/>
              <a:lumOff val="40000"/>
            </a:schemeClr>
          </a:solidFill>
        </p:spPr>
        <p:txBody>
          <a:bodyPr wrap="square">
            <a:spAutoFit/>
          </a:bodyPr>
          <a:lstStyle/>
          <a:p>
            <a:pPr lvl="0"/>
            <a:r>
              <a:rPr lang="en-GB" sz="1100" dirty="0" smtClean="0">
                <a:latin typeface="Sassoon Primary Std" panose="020B0503020103030203" pitchFamily="34" charset="0"/>
                <a:ea typeface="Calibri" pitchFamily="34" charset="0"/>
                <a:cs typeface="Times New Roman" pitchFamily="18" charset="0"/>
              </a:rPr>
              <a:t>Children should be able to convert between decimals and fractions for ½, ¼, ¾ and any number of tenths and hundredths. </a:t>
            </a:r>
            <a:endParaRPr lang="en-GB" altLang="en-US" sz="1100" dirty="0">
              <a:latin typeface="Sassoon Primary Std" panose="020B0503020103030203" pitchFamily="34" charset="0"/>
              <a:ea typeface="Calibri" pitchFamily="34" charset="0"/>
              <a:cs typeface="Times New Roman" pitchFamily="18" charset="0"/>
            </a:endParaRPr>
          </a:p>
        </p:txBody>
      </p:sp>
      <p:sp>
        <p:nvSpPr>
          <p:cNvPr id="13" name="Rectangle 12"/>
          <p:cNvSpPr/>
          <p:nvPr/>
        </p:nvSpPr>
        <p:spPr>
          <a:xfrm>
            <a:off x="5467220" y="905763"/>
            <a:ext cx="2459328" cy="253916"/>
          </a:xfrm>
          <a:prstGeom prst="rect">
            <a:avLst/>
          </a:prstGeom>
        </p:spPr>
        <p:txBody>
          <a:bodyPr wrap="none">
            <a:spAutoFit/>
          </a:bodyPr>
          <a:lstStyle/>
          <a:p>
            <a:r>
              <a:rPr lang="en-GB" sz="1050" b="1" dirty="0" smtClean="0">
                <a:latin typeface="Sassoon Primary Std" panose="020B0503020103030203" pitchFamily="34" charset="0"/>
              </a:rPr>
              <a:t>I can identify prime numbers up to 50. </a:t>
            </a:r>
            <a:endParaRPr lang="en-GB" sz="1050" b="1" dirty="0">
              <a:latin typeface="Sassoon Primary Std" panose="020B0503020103030203" pitchFamily="34" charset="0"/>
            </a:endParaRPr>
          </a:p>
        </p:txBody>
      </p:sp>
      <p:sp>
        <p:nvSpPr>
          <p:cNvPr id="14" name="Content Placeholder 4"/>
          <p:cNvSpPr txBox="1">
            <a:spLocks/>
          </p:cNvSpPr>
          <p:nvPr/>
        </p:nvSpPr>
        <p:spPr>
          <a:xfrm>
            <a:off x="5068896" y="1182514"/>
            <a:ext cx="3390900" cy="1232882"/>
          </a:xfrm>
          <a:prstGeom prst="rect">
            <a:avLst/>
          </a:prstGeom>
        </p:spPr>
        <p:txBody>
          <a:bodyPr vert="horz">
            <a:normAutofit lnSpcReduction="10000"/>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Calibri" panose="020F0502020204030204" pitchFamily="34" charset="0"/>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Calibri" panose="020F0502020204030204" pitchFamily="34" charset="0"/>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Calibri" panose="020F0502020204030204" pitchFamily="34" charset="0"/>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Calibri" panose="020F0502020204030204" pitchFamily="34" charset="0"/>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Calibri" panose="020F0502020204030204" pitchFamily="34" charset="0"/>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buFont typeface="Wingdings 3"/>
              <a:buNone/>
              <a:tabLst>
                <a:tab pos="268288" algn="l"/>
              </a:tabLst>
            </a:pPr>
            <a:r>
              <a:rPr lang="en-GB" sz="1200" dirty="0" smtClean="0">
                <a:latin typeface="Sassoon Primary Std" panose="020B0503020103030203" pitchFamily="34" charset="0"/>
                <a:ea typeface="Calibri" pitchFamily="34" charset="0"/>
                <a:cs typeface="Times New Roman" pitchFamily="18" charset="0"/>
              </a:rPr>
              <a:t>A prime number is a number with no factors other than itself and one.</a:t>
            </a:r>
          </a:p>
          <a:p>
            <a:pPr marL="0" indent="0">
              <a:buFont typeface="Wingdings 3"/>
              <a:buNone/>
              <a:tabLst>
                <a:tab pos="268288" algn="l"/>
              </a:tabLst>
            </a:pPr>
            <a:r>
              <a:rPr lang="en-GB" sz="1200" dirty="0" smtClean="0">
                <a:latin typeface="Sassoon Primary Std" panose="020B0503020103030203" pitchFamily="34" charset="0"/>
                <a:ea typeface="Calibri" pitchFamily="34" charset="0"/>
                <a:cs typeface="Times New Roman" pitchFamily="18" charset="0"/>
              </a:rPr>
              <a:t>The following numbers are prime numbers:</a:t>
            </a:r>
          </a:p>
          <a:p>
            <a:pPr marL="0" indent="0">
              <a:buFont typeface="Wingdings 3"/>
              <a:buNone/>
              <a:tabLst>
                <a:tab pos="268288" algn="l"/>
              </a:tabLst>
            </a:pPr>
            <a:r>
              <a:rPr lang="en-GB" sz="1200" dirty="0" smtClean="0">
                <a:latin typeface="Sassoon Primary Std" panose="020B0503020103030203" pitchFamily="34" charset="0"/>
                <a:ea typeface="Calibri" pitchFamily="34" charset="0"/>
                <a:cs typeface="Times New Roman" pitchFamily="18" charset="0"/>
              </a:rPr>
              <a:t>	2, 3, 5, 7, 11, 13, 17, 19, 23,</a:t>
            </a:r>
          </a:p>
          <a:p>
            <a:pPr marL="0" indent="0">
              <a:buFont typeface="Wingdings 3"/>
              <a:buNone/>
              <a:tabLst>
                <a:tab pos="268288" algn="l"/>
              </a:tabLst>
            </a:pPr>
            <a:r>
              <a:rPr lang="en-GB" sz="1200" dirty="0" smtClean="0">
                <a:latin typeface="Sassoon Primary Std" panose="020B0503020103030203" pitchFamily="34" charset="0"/>
                <a:ea typeface="Calibri" pitchFamily="34" charset="0"/>
                <a:cs typeface="Times New Roman" pitchFamily="18" charset="0"/>
              </a:rPr>
              <a:t>	29, 31, 37, 41, 43, 47</a:t>
            </a:r>
          </a:p>
        </p:txBody>
      </p:sp>
      <p:sp>
        <p:nvSpPr>
          <p:cNvPr id="17" name="Rectangle 16"/>
          <p:cNvSpPr/>
          <p:nvPr/>
        </p:nvSpPr>
        <p:spPr>
          <a:xfrm>
            <a:off x="8562662" y="885383"/>
            <a:ext cx="3455190" cy="400110"/>
          </a:xfrm>
          <a:prstGeom prst="rect">
            <a:avLst/>
          </a:prstGeom>
        </p:spPr>
        <p:txBody>
          <a:bodyPr wrap="square">
            <a:spAutoFit/>
          </a:bodyPr>
          <a:lstStyle/>
          <a:p>
            <a:pPr algn="ctr"/>
            <a:r>
              <a:rPr lang="en-US" sz="1000" b="1" dirty="0" smtClean="0">
                <a:latin typeface="Sassoon Primary Std" panose="020B0503020103030203" pitchFamily="34" charset="0"/>
              </a:rPr>
              <a:t>I know doubles and halves of all 2-digit numbers including 2-digit decimals</a:t>
            </a:r>
            <a:endParaRPr lang="en-GB" sz="1000" b="1" dirty="0">
              <a:latin typeface="Sassoon Primary Std" panose="020B0503020103030203" pitchFamily="34" charset="0"/>
            </a:endParaRPr>
          </a:p>
        </p:txBody>
      </p:sp>
      <p:sp>
        <p:nvSpPr>
          <p:cNvPr id="18" name="Rectangle 17"/>
          <p:cNvSpPr/>
          <p:nvPr/>
        </p:nvSpPr>
        <p:spPr>
          <a:xfrm>
            <a:off x="8931479" y="1285493"/>
            <a:ext cx="1572054" cy="2354491"/>
          </a:xfrm>
          <a:prstGeom prst="rect">
            <a:avLst/>
          </a:prstGeom>
        </p:spPr>
        <p:txBody>
          <a:bodyPr wrap="square">
            <a:spAutoFit/>
          </a:bodyPr>
          <a:lstStyle/>
          <a:p>
            <a:r>
              <a:rPr lang="en-US" sz="1050" dirty="0" smtClean="0">
                <a:latin typeface="Sassoon Primary Std" panose="020B0503020103030203" pitchFamily="34" charset="0"/>
              </a:rPr>
              <a:t>Examples: 77 x 2 =154 </a:t>
            </a:r>
          </a:p>
          <a:p>
            <a:r>
              <a:rPr lang="en-US" sz="1050" dirty="0" smtClean="0">
                <a:latin typeface="Sassoon Primary Std" panose="020B0503020103030203" pitchFamily="34" charset="0"/>
              </a:rPr>
              <a:t>54 + 54 = 108 </a:t>
            </a:r>
          </a:p>
          <a:p>
            <a:r>
              <a:rPr lang="en-US" sz="1050" dirty="0" smtClean="0">
                <a:latin typeface="Sassoon Primary Std" panose="020B0503020103030203" pitchFamily="34" charset="0"/>
              </a:rPr>
              <a:t>Double 37 = 74 </a:t>
            </a:r>
          </a:p>
          <a:p>
            <a:r>
              <a:rPr lang="en-US" sz="1050" dirty="0" smtClean="0">
                <a:latin typeface="Sassoon Primary Std" panose="020B0503020103030203" pitchFamily="34" charset="0"/>
              </a:rPr>
              <a:t>77 ÷ 2 =38.5 </a:t>
            </a:r>
          </a:p>
          <a:p>
            <a:r>
              <a:rPr lang="en-US" sz="1050" dirty="0" smtClean="0">
                <a:latin typeface="Sassoon Primary Std" panose="020B0503020103030203" pitchFamily="34" charset="0"/>
              </a:rPr>
              <a:t>48 – 24 = 24 </a:t>
            </a:r>
          </a:p>
          <a:p>
            <a:r>
              <a:rPr lang="en-US" sz="1050" dirty="0" smtClean="0">
                <a:latin typeface="Sassoon Primary Std" panose="020B0503020103030203" pitchFamily="34" charset="0"/>
              </a:rPr>
              <a:t>Half of 89 = 44.5 </a:t>
            </a:r>
          </a:p>
          <a:p>
            <a:r>
              <a:rPr lang="en-US" sz="1050" dirty="0" smtClean="0">
                <a:latin typeface="Sassoon Primary Std" panose="020B0503020103030203" pitchFamily="34" charset="0"/>
              </a:rPr>
              <a:t>4.8 x 2 =9.6</a:t>
            </a:r>
          </a:p>
          <a:p>
            <a:r>
              <a:rPr lang="en-US" sz="1050" dirty="0" smtClean="0">
                <a:latin typeface="Sassoon Primary Std" panose="020B0503020103030203" pitchFamily="34" charset="0"/>
              </a:rPr>
              <a:t> 6.1 + 6.1 = 12.2 </a:t>
            </a:r>
          </a:p>
          <a:p>
            <a:r>
              <a:rPr lang="en-US" sz="1050" dirty="0" smtClean="0">
                <a:latin typeface="Sassoon Primary Std" panose="020B0503020103030203" pitchFamily="34" charset="0"/>
              </a:rPr>
              <a:t>Double 15.2 = 30.4 </a:t>
            </a:r>
          </a:p>
          <a:p>
            <a:r>
              <a:rPr lang="en-US" sz="1050" dirty="0" smtClean="0">
                <a:latin typeface="Sassoon Primary Std" panose="020B0503020103030203" pitchFamily="34" charset="0"/>
              </a:rPr>
              <a:t>4.8 ÷ 2 =2.4 </a:t>
            </a:r>
          </a:p>
          <a:p>
            <a:r>
              <a:rPr lang="en-US" sz="1050" dirty="0" smtClean="0">
                <a:latin typeface="Sassoon Primary Std" panose="020B0503020103030203" pitchFamily="34" charset="0"/>
              </a:rPr>
              <a:t>60.3 – 30.15 =30.15 </a:t>
            </a:r>
          </a:p>
          <a:p>
            <a:r>
              <a:rPr lang="en-US" sz="1050" dirty="0" smtClean="0">
                <a:latin typeface="Sassoon Primary Std" panose="020B0503020103030203" pitchFamily="34" charset="0"/>
              </a:rPr>
              <a:t>Half 1.8 = 0.9 </a:t>
            </a:r>
          </a:p>
          <a:p>
            <a:r>
              <a:rPr lang="en-US" sz="1050" dirty="0" smtClean="0">
                <a:latin typeface="Sassoon Primary Std" panose="020B0503020103030203" pitchFamily="34" charset="0"/>
              </a:rPr>
              <a:t>22.45 x 2 = 44.9</a:t>
            </a:r>
          </a:p>
          <a:p>
            <a:r>
              <a:rPr lang="en-US" sz="1050" dirty="0" smtClean="0">
                <a:latin typeface="Sassoon Primary Std" panose="020B0503020103030203" pitchFamily="34" charset="0"/>
              </a:rPr>
              <a:t>60.22 ÷ 2 = 30.11 </a:t>
            </a:r>
            <a:endParaRPr lang="en-GB" sz="1050" dirty="0">
              <a:latin typeface="Sassoon Primary Std" panose="020B0503020103030203" pitchFamily="34" charset="0"/>
            </a:endParaRPr>
          </a:p>
        </p:txBody>
      </p:sp>
      <p:pic>
        <p:nvPicPr>
          <p:cNvPr id="22" name="Picture 21"/>
          <p:cNvPicPr>
            <a:picLocks noChangeAspect="1"/>
          </p:cNvPicPr>
          <p:nvPr/>
        </p:nvPicPr>
        <p:blipFill>
          <a:blip r:embed="rId4"/>
          <a:stretch>
            <a:fillRect/>
          </a:stretch>
        </p:blipFill>
        <p:spPr>
          <a:xfrm>
            <a:off x="9231334" y="4199263"/>
            <a:ext cx="2351040" cy="2420020"/>
          </a:xfrm>
          <a:prstGeom prst="rect">
            <a:avLst/>
          </a:prstGeom>
        </p:spPr>
      </p:pic>
      <p:sp>
        <p:nvSpPr>
          <p:cNvPr id="23" name="Rectangle 22"/>
          <p:cNvSpPr/>
          <p:nvPr/>
        </p:nvSpPr>
        <p:spPr>
          <a:xfrm>
            <a:off x="8234024" y="3719189"/>
            <a:ext cx="3783828" cy="430887"/>
          </a:xfrm>
          <a:prstGeom prst="rect">
            <a:avLst/>
          </a:prstGeom>
        </p:spPr>
        <p:txBody>
          <a:bodyPr wrap="square">
            <a:spAutoFit/>
          </a:bodyPr>
          <a:lstStyle/>
          <a:p>
            <a:pPr algn="ctr"/>
            <a:r>
              <a:rPr lang="en-US" sz="1050" b="1" dirty="0" smtClean="0">
                <a:latin typeface="Sassoon Primary Std" panose="020B0503020103030203" pitchFamily="34" charset="0"/>
              </a:rPr>
              <a:t>I can recall all number bonds including decimals that total 1 or 10 (two decimal places) </a:t>
            </a:r>
            <a:endParaRPr lang="en-GB" sz="1050" b="1" dirty="0">
              <a:latin typeface="Sassoon Primary Std" panose="020B0503020103030203" pitchFamily="34" charset="0"/>
            </a:endParaRPr>
          </a:p>
        </p:txBody>
      </p:sp>
      <p:pic>
        <p:nvPicPr>
          <p:cNvPr id="24" name="Picture 23"/>
          <p:cNvPicPr>
            <a:picLocks noChangeAspect="1"/>
          </p:cNvPicPr>
          <p:nvPr/>
        </p:nvPicPr>
        <p:blipFill>
          <a:blip r:embed="rId5"/>
          <a:stretch>
            <a:fillRect/>
          </a:stretch>
        </p:blipFill>
        <p:spPr>
          <a:xfrm>
            <a:off x="152023" y="4063174"/>
            <a:ext cx="3093988" cy="1676545"/>
          </a:xfrm>
          <a:prstGeom prst="rect">
            <a:avLst/>
          </a:prstGeom>
        </p:spPr>
      </p:pic>
      <p:sp>
        <p:nvSpPr>
          <p:cNvPr id="25" name="Rectangle 24"/>
          <p:cNvSpPr/>
          <p:nvPr/>
        </p:nvSpPr>
        <p:spPr>
          <a:xfrm>
            <a:off x="109891" y="5831880"/>
            <a:ext cx="3068128" cy="900246"/>
          </a:xfrm>
          <a:prstGeom prst="rect">
            <a:avLst/>
          </a:prstGeom>
        </p:spPr>
        <p:txBody>
          <a:bodyPr wrap="square">
            <a:spAutoFit/>
          </a:bodyPr>
          <a:lstStyle/>
          <a:p>
            <a:r>
              <a:rPr lang="en-US" sz="1050" dirty="0" smtClean="0">
                <a:latin typeface="Sassoon Primary Std" panose="020B0503020103030203" pitchFamily="34" charset="0"/>
              </a:rPr>
              <a:t>When we multiply by 10, 100 and 1000 we shift the digits to the left. One place left for 10, two places left for 100 and three places left for 1000. When we divide by 10, 100 and 1000, we do the opposite and shift the digits to the right instead. </a:t>
            </a:r>
            <a:endParaRPr lang="en-GB" sz="1050" dirty="0">
              <a:latin typeface="Sassoon Primary Std" panose="020B0503020103030203" pitchFamily="34" charset="0"/>
            </a:endParaRPr>
          </a:p>
        </p:txBody>
      </p:sp>
      <p:pic>
        <p:nvPicPr>
          <p:cNvPr id="26" name="Picture 25"/>
          <p:cNvPicPr>
            <a:picLocks noChangeAspect="1"/>
          </p:cNvPicPr>
          <p:nvPr/>
        </p:nvPicPr>
        <p:blipFill>
          <a:blip r:embed="rId6"/>
          <a:stretch>
            <a:fillRect/>
          </a:stretch>
        </p:blipFill>
        <p:spPr>
          <a:xfrm>
            <a:off x="5260290" y="2890128"/>
            <a:ext cx="2789325" cy="2823176"/>
          </a:xfrm>
          <a:prstGeom prst="rect">
            <a:avLst/>
          </a:prstGeom>
        </p:spPr>
      </p:pic>
      <p:sp>
        <p:nvSpPr>
          <p:cNvPr id="27" name="TextBox 26"/>
          <p:cNvSpPr txBox="1"/>
          <p:nvPr/>
        </p:nvSpPr>
        <p:spPr>
          <a:xfrm>
            <a:off x="5213725" y="2396513"/>
            <a:ext cx="2811002" cy="461665"/>
          </a:xfrm>
          <a:prstGeom prst="rect">
            <a:avLst/>
          </a:prstGeom>
          <a:noFill/>
        </p:spPr>
        <p:txBody>
          <a:bodyPr wrap="square" rtlCol="0">
            <a:spAutoFit/>
          </a:bodyPr>
          <a:lstStyle/>
          <a:p>
            <a:pPr algn="ctr"/>
            <a:r>
              <a:rPr lang="en-US" sz="1200" b="1" dirty="0" smtClean="0">
                <a:latin typeface="Sassoon Primary Std" panose="020B0503020103030203" pitchFamily="34" charset="0"/>
              </a:rPr>
              <a:t>I can convert between fractions, decimals and percentages.</a:t>
            </a:r>
            <a:endParaRPr lang="en-GB" sz="1200" b="1" dirty="0">
              <a:latin typeface="Sassoon Primary Std" panose="020B0503020103030203" pitchFamily="34" charset="0"/>
            </a:endParaRPr>
          </a:p>
        </p:txBody>
      </p:sp>
      <p:sp>
        <p:nvSpPr>
          <p:cNvPr id="28" name="Rectangle 27"/>
          <p:cNvSpPr/>
          <p:nvPr/>
        </p:nvSpPr>
        <p:spPr>
          <a:xfrm>
            <a:off x="3338710" y="4693314"/>
            <a:ext cx="1775013" cy="1769715"/>
          </a:xfrm>
          <a:prstGeom prst="rect">
            <a:avLst/>
          </a:prstGeom>
          <a:solidFill>
            <a:schemeClr val="accent6">
              <a:lumMod val="40000"/>
              <a:lumOff val="60000"/>
            </a:schemeClr>
          </a:solidFill>
        </p:spPr>
        <p:txBody>
          <a:bodyPr wrap="square">
            <a:spAutoFit/>
          </a:bodyPr>
          <a:lstStyle/>
          <a:p>
            <a:pPr lvl="0" algn="ctr" eaLnBrk="0" fontAlgn="base" hangingPunct="0">
              <a:spcBef>
                <a:spcPct val="0"/>
              </a:spcBef>
              <a:spcAft>
                <a:spcPct val="0"/>
              </a:spcAft>
            </a:pPr>
            <a:r>
              <a:rPr lang="en-GB" altLang="en-US" sz="1000" u="sng" dirty="0">
                <a:solidFill>
                  <a:prstClr val="black"/>
                </a:solidFill>
                <a:latin typeface="Sassoon Primary Std" panose="020B0503020103030203"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pPr>
            <a:endParaRPr lang="en-GB" altLang="en-US" sz="900" dirty="0">
              <a:solidFill>
                <a:prstClr val="black"/>
              </a:solidFill>
              <a:latin typeface="Sassoon Primary Std" panose="020B0503020103030203" pitchFamily="34" charset="0"/>
              <a:cs typeface="Arial" pitchFamily="34" charset="0"/>
            </a:endParaRPr>
          </a:p>
          <a:p>
            <a:pPr lvl="0" eaLnBrk="0" fontAlgn="base" hangingPunct="0">
              <a:spcBef>
                <a:spcPct val="0"/>
              </a:spcBef>
              <a:spcAft>
                <a:spcPct val="0"/>
              </a:spcAft>
            </a:pPr>
            <a:r>
              <a:rPr lang="en-GB" altLang="en-US" sz="900" dirty="0">
                <a:solidFill>
                  <a:prstClr val="black"/>
                </a:solidFill>
                <a:latin typeface="Sassoon Primary Std" panose="020B0503020103030203" pitchFamily="34" charset="0"/>
                <a:ea typeface="Calibri" pitchFamily="34" charset="0"/>
                <a:cs typeface="Times New Roman" pitchFamily="18" charset="0"/>
              </a:rPr>
              <a:t>The secret to success is practising </a:t>
            </a:r>
            <a:r>
              <a:rPr lang="en-GB" altLang="en-US" sz="900" b="1" dirty="0">
                <a:solidFill>
                  <a:prstClr val="black"/>
                </a:solidFill>
                <a:latin typeface="Sassoon Primary Std" panose="020B0503020103030203" pitchFamily="34" charset="0"/>
                <a:ea typeface="Calibri" pitchFamily="34" charset="0"/>
                <a:cs typeface="Times New Roman" pitchFamily="18" charset="0"/>
              </a:rPr>
              <a:t>little</a:t>
            </a:r>
            <a:r>
              <a:rPr lang="en-GB" altLang="en-US" sz="900" dirty="0">
                <a:solidFill>
                  <a:prstClr val="black"/>
                </a:solidFill>
                <a:latin typeface="Sassoon Primary Std" panose="020B0503020103030203" pitchFamily="34" charset="0"/>
                <a:ea typeface="Calibri" pitchFamily="34" charset="0"/>
                <a:cs typeface="Times New Roman" pitchFamily="18" charset="0"/>
              </a:rPr>
              <a:t> and </a:t>
            </a:r>
            <a:r>
              <a:rPr lang="en-GB" altLang="en-US" sz="900" b="1" dirty="0">
                <a:solidFill>
                  <a:prstClr val="black"/>
                </a:solidFill>
                <a:latin typeface="Sassoon Primary Std" panose="020B0503020103030203" pitchFamily="34" charset="0"/>
                <a:ea typeface="Calibri" pitchFamily="34" charset="0"/>
                <a:cs typeface="Times New Roman" pitchFamily="18" charset="0"/>
              </a:rPr>
              <a:t>often</a:t>
            </a:r>
            <a:r>
              <a:rPr lang="en-GB" altLang="en-US" sz="900" dirty="0">
                <a:solidFill>
                  <a:prstClr val="black"/>
                </a:solidFill>
                <a:latin typeface="Sassoon Primary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p:txBody>
      </p:sp>
    </p:spTree>
    <p:extLst>
      <p:ext uri="{BB962C8B-B14F-4D97-AF65-F5344CB8AC3E}">
        <p14:creationId xmlns:p14="http://schemas.microsoft.com/office/powerpoint/2010/main" val="402956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TotalTime>
  <Words>3090</Words>
  <Application>Microsoft Office PowerPoint</Application>
  <PresentationFormat>Widescreen</PresentationFormat>
  <Paragraphs>392</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Calibri</vt:lpstr>
      <vt:lpstr>Calibri Light</vt:lpstr>
      <vt:lpstr>Cambria Math</vt:lpstr>
      <vt:lpstr>Gill Sans MT</vt:lpstr>
      <vt:lpstr>Sassoon Primary Std</vt:lpstr>
      <vt:lpstr>Times New Roman</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East Bergholt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Faye Felgate</dc:creator>
  <cp:lastModifiedBy>Clare Sampson</cp:lastModifiedBy>
  <cp:revision>29</cp:revision>
  <dcterms:created xsi:type="dcterms:W3CDTF">2024-05-23T16:44:38Z</dcterms:created>
  <dcterms:modified xsi:type="dcterms:W3CDTF">2024-05-24T15:01:36Z</dcterms:modified>
</cp:coreProperties>
</file>