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57" r:id="rId4"/>
    <p:sldId id="258" r:id="rId5"/>
    <p:sldId id="259" r:id="rId6"/>
    <p:sldId id="260" r:id="rId7"/>
    <p:sldId id="261" r:id="rId8"/>
    <p:sldId id="268" r:id="rId9"/>
    <p:sldId id="262" r:id="rId10"/>
    <p:sldId id="272" r:id="rId11"/>
    <p:sldId id="273" r:id="rId12"/>
    <p:sldId id="263" r:id="rId13"/>
    <p:sldId id="264" r:id="rId14"/>
    <p:sldId id="265" r:id="rId15"/>
    <p:sldId id="266" r:id="rId16"/>
    <p:sldId id="271" r:id="rId17"/>
    <p:sldId id="267" r:id="rId18"/>
    <p:sldId id="270"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3" d="100"/>
          <a:sy n="83" d="100"/>
        </p:scale>
        <p:origin x="77" y="1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9B91CF-F4A9-4570-A502-17F776512B6E}" type="datetimeFigureOut">
              <a:rPr lang="en-GB" smtClean="0"/>
              <a:t>27/06/2024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931939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B91CF-F4A9-4570-A502-17F776512B6E}" type="datetimeFigureOut">
              <a:rPr lang="en-GB" smtClean="0"/>
              <a:t>27/06/2024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6389133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9B91CF-F4A9-4570-A502-17F776512B6E}" type="datetimeFigureOut">
              <a:rPr lang="en-GB" smtClean="0"/>
              <a:t>27/06/2024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1912932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9B91CF-F4A9-4570-A502-17F776512B6E}" type="datetimeFigureOut">
              <a:rPr lang="en-GB" smtClean="0"/>
              <a:t>27/06/2024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1722121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9B91CF-F4A9-4570-A502-17F776512B6E}" type="datetimeFigureOut">
              <a:rPr lang="en-GB" smtClean="0"/>
              <a:t>27/06/2024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742869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9B91CF-F4A9-4570-A502-17F776512B6E}" type="datetimeFigureOut">
              <a:rPr lang="en-GB" smtClean="0"/>
              <a:t>27/06/2024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80913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9B91CF-F4A9-4570-A502-17F776512B6E}" type="datetimeFigureOut">
              <a:rPr lang="en-GB" smtClean="0"/>
              <a:t>27/06/2024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910681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9B91CF-F4A9-4570-A502-17F776512B6E}" type="datetimeFigureOut">
              <a:rPr lang="en-GB" smtClean="0"/>
              <a:t>27/06/2024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3404722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9B91CF-F4A9-4570-A502-17F776512B6E}" type="datetimeFigureOut">
              <a:rPr lang="en-GB" smtClean="0"/>
              <a:t>27/06/2024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356650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B91CF-F4A9-4570-A502-17F776512B6E}" type="datetimeFigureOut">
              <a:rPr lang="en-GB" smtClean="0"/>
              <a:t>27/06/2024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3022662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B91CF-F4A9-4570-A502-17F776512B6E}" type="datetimeFigureOut">
              <a:rPr lang="en-GB" smtClean="0"/>
              <a:t>27/06/2024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C899DF-B087-4727-8AB8-BA96B9ED2221}" type="slidenum">
              <a:rPr lang="en-GB" smtClean="0"/>
              <a:t>‹#›</a:t>
            </a:fld>
            <a:endParaRPr lang="en-GB"/>
          </a:p>
        </p:txBody>
      </p:sp>
    </p:spTree>
    <p:extLst>
      <p:ext uri="{BB962C8B-B14F-4D97-AF65-F5344CB8AC3E}">
        <p14:creationId xmlns:p14="http://schemas.microsoft.com/office/powerpoint/2010/main" val="2530294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9B91CF-F4A9-4570-A502-17F776512B6E}" type="datetimeFigureOut">
              <a:rPr lang="en-GB" smtClean="0"/>
              <a:t>27/06/2024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C899DF-B087-4727-8AB8-BA96B9ED2221}" type="slidenum">
              <a:rPr lang="en-GB" smtClean="0"/>
              <a:t>‹#›</a:t>
            </a:fld>
            <a:endParaRPr lang="en-GB"/>
          </a:p>
        </p:txBody>
      </p:sp>
    </p:spTree>
    <p:extLst>
      <p:ext uri="{BB962C8B-B14F-4D97-AF65-F5344CB8AC3E}">
        <p14:creationId xmlns:p14="http://schemas.microsoft.com/office/powerpoint/2010/main" val="3765400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png"/><Relationship Id="rId7" Type="http://schemas.openxmlformats.org/officeDocument/2006/relationships/image" Target="../media/image25.jpe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3.png"/><Relationship Id="rId9" Type="http://schemas.openxmlformats.org/officeDocument/2006/relationships/image" Target="../media/image2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18640" y="-161155"/>
            <a:ext cx="9144000" cy="2387600"/>
          </a:xfrm>
        </p:spPr>
        <p:txBody>
          <a:bodyPr/>
          <a:lstStyle/>
          <a:p>
            <a:r>
              <a:rPr lang="en-US" dirty="0" smtClean="0">
                <a:latin typeface="Sassoon Primary Std" panose="020B0503020103030203" pitchFamily="34" charset="0"/>
              </a:rPr>
              <a:t>Maths at East Bergholt</a:t>
            </a:r>
            <a:endParaRPr lang="en-GB" dirty="0">
              <a:latin typeface="Sassoon Primary Std" panose="020B0503020103030203" pitchFamily="34" charset="0"/>
            </a:endParaRPr>
          </a:p>
        </p:txBody>
      </p:sp>
      <p:sp>
        <p:nvSpPr>
          <p:cNvPr id="3" name="Subtitle 2"/>
          <p:cNvSpPr>
            <a:spLocks noGrp="1"/>
          </p:cNvSpPr>
          <p:nvPr>
            <p:ph type="subTitle" idx="1"/>
          </p:nvPr>
        </p:nvSpPr>
        <p:spPr>
          <a:xfrm>
            <a:off x="1661368" y="3014986"/>
            <a:ext cx="9144000" cy="1655762"/>
          </a:xfrm>
        </p:spPr>
        <p:txBody>
          <a:bodyPr/>
          <a:lstStyle/>
          <a:p>
            <a:r>
              <a:rPr lang="en-US" dirty="0" smtClean="0">
                <a:latin typeface="Sassoon Primary Std" panose="020B0503020103030203" pitchFamily="34" charset="0"/>
              </a:rPr>
              <a:t>Parent Forum </a:t>
            </a:r>
          </a:p>
          <a:p>
            <a:endParaRPr lang="en-US" dirty="0">
              <a:latin typeface="Sassoon Primary Std" panose="020B0503020103030203" pitchFamily="34" charset="0"/>
            </a:endParaRPr>
          </a:p>
          <a:p>
            <a:r>
              <a:rPr lang="en-US" dirty="0" smtClean="0">
                <a:latin typeface="Sassoon Primary Std" panose="020B0503020103030203" pitchFamily="34" charset="0"/>
              </a:rPr>
              <a:t>June 2024</a:t>
            </a:r>
            <a:endParaRPr lang="en-GB" dirty="0">
              <a:latin typeface="Sassoon Primary Std" panose="020B0503020103030203" pitchFamily="34" charset="0"/>
            </a:endParaRPr>
          </a:p>
        </p:txBody>
      </p:sp>
      <p:pic>
        <p:nvPicPr>
          <p:cNvPr id="5" name="Picture 4"/>
          <p:cNvPicPr>
            <a:picLocks noChangeAspect="1"/>
          </p:cNvPicPr>
          <p:nvPr/>
        </p:nvPicPr>
        <p:blipFill>
          <a:blip r:embed="rId2"/>
          <a:stretch>
            <a:fillRect/>
          </a:stretch>
        </p:blipFill>
        <p:spPr>
          <a:xfrm>
            <a:off x="141641" y="198997"/>
            <a:ext cx="3039455" cy="3039455"/>
          </a:xfrm>
          <a:prstGeom prst="rect">
            <a:avLst/>
          </a:prstGeom>
        </p:spPr>
      </p:pic>
      <p:pic>
        <p:nvPicPr>
          <p:cNvPr id="6" name="Picture 5"/>
          <p:cNvPicPr>
            <a:picLocks noChangeAspect="1"/>
          </p:cNvPicPr>
          <p:nvPr/>
        </p:nvPicPr>
        <p:blipFill>
          <a:blip r:embed="rId3"/>
          <a:stretch>
            <a:fillRect/>
          </a:stretch>
        </p:blipFill>
        <p:spPr>
          <a:xfrm>
            <a:off x="3109976" y="5232401"/>
            <a:ext cx="6568619" cy="1204246"/>
          </a:xfrm>
          <a:prstGeom prst="rect">
            <a:avLst/>
          </a:prstGeom>
        </p:spPr>
      </p:pic>
    </p:spTree>
    <p:extLst>
      <p:ext uri="{BB962C8B-B14F-4D97-AF65-F5344CB8AC3E}">
        <p14:creationId xmlns:p14="http://schemas.microsoft.com/office/powerpoint/2010/main" val="2361432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 Primary Std" panose="020B0503020103030203" pitchFamily="34" charset="0"/>
              </a:rPr>
              <a:t>Aims:</a:t>
            </a:r>
            <a:endParaRPr lang="en-GB" dirty="0">
              <a:latin typeface="Sassoon Primary Std" panose="020B0503020103030203" pitchFamily="34" charset="0"/>
            </a:endParaRPr>
          </a:p>
        </p:txBody>
      </p:sp>
      <p:sp>
        <p:nvSpPr>
          <p:cNvPr id="3" name="Content Placeholder 2"/>
          <p:cNvSpPr>
            <a:spLocks noGrp="1"/>
          </p:cNvSpPr>
          <p:nvPr>
            <p:ph idx="1"/>
          </p:nvPr>
        </p:nvSpPr>
        <p:spPr/>
        <p:txBody>
          <a:bodyPr/>
          <a:lstStyle/>
          <a:p>
            <a:pPr>
              <a:buFontTx/>
              <a:buChar char="-"/>
            </a:pPr>
            <a:r>
              <a:rPr lang="en-US" dirty="0" smtClean="0">
                <a:latin typeface="Sassoon Primary Std" panose="020B0503020103030203" pitchFamily="34" charset="0"/>
              </a:rPr>
              <a:t>To explain the key aims of our </a:t>
            </a:r>
            <a:r>
              <a:rPr lang="en-US" dirty="0" err="1" smtClean="0">
                <a:latin typeface="Sassoon Primary Std" panose="020B0503020103030203" pitchFamily="34" charset="0"/>
              </a:rPr>
              <a:t>maths</a:t>
            </a:r>
            <a:r>
              <a:rPr lang="en-US" dirty="0" smtClean="0">
                <a:latin typeface="Sassoon Primary Std" panose="020B0503020103030203" pitchFamily="34" charset="0"/>
              </a:rPr>
              <a:t> curriculum here at East Bergholt.</a:t>
            </a:r>
          </a:p>
          <a:p>
            <a:pPr marL="0" indent="0">
              <a:buNone/>
            </a:pPr>
            <a:endParaRPr lang="en-US" dirty="0" smtClean="0">
              <a:latin typeface="Sassoon Primary Std" panose="020B0503020103030203" pitchFamily="34" charset="0"/>
            </a:endParaRPr>
          </a:p>
          <a:p>
            <a:pPr>
              <a:buFontTx/>
              <a:buChar char="-"/>
            </a:pPr>
            <a:r>
              <a:rPr lang="en-US" dirty="0" smtClean="0">
                <a:latin typeface="Sassoon Primary Std" panose="020B0503020103030203" pitchFamily="34" charset="0"/>
              </a:rPr>
              <a:t>To outline the concrete, pictorial and abstract approach to </a:t>
            </a:r>
            <a:r>
              <a:rPr lang="en-US" dirty="0" err="1" smtClean="0">
                <a:latin typeface="Sassoon Primary Std" panose="020B0503020103030203" pitchFamily="34" charset="0"/>
              </a:rPr>
              <a:t>maths</a:t>
            </a:r>
            <a:r>
              <a:rPr lang="en-US" dirty="0" smtClean="0">
                <a:latin typeface="Sassoon Primary Std" panose="020B0503020103030203" pitchFamily="34" charset="0"/>
              </a:rPr>
              <a:t> teaching and learning.</a:t>
            </a:r>
          </a:p>
          <a:p>
            <a:pPr>
              <a:buFontTx/>
              <a:buChar char="-"/>
            </a:pPr>
            <a:endParaRPr lang="en-US" dirty="0">
              <a:latin typeface="Sassoon Primary Std" panose="020B0503020103030203" pitchFamily="34" charset="0"/>
            </a:endParaRPr>
          </a:p>
          <a:p>
            <a:pPr>
              <a:buFontTx/>
              <a:buChar char="-"/>
            </a:pPr>
            <a:r>
              <a:rPr lang="en-US" dirty="0" smtClean="0">
                <a:latin typeface="Sassoon Primary Std" panose="020B0503020103030203" pitchFamily="34" charset="0"/>
              </a:rPr>
              <a:t>To offer information about </a:t>
            </a:r>
            <a:r>
              <a:rPr lang="en-US" dirty="0" err="1" smtClean="0">
                <a:latin typeface="Sassoon Primary Std" panose="020B0503020103030203" pitchFamily="34" charset="0"/>
              </a:rPr>
              <a:t>maths</a:t>
            </a:r>
            <a:r>
              <a:rPr lang="en-US" dirty="0" smtClean="0">
                <a:latin typeface="Sassoon Primary Std" panose="020B0503020103030203" pitchFamily="34" charset="0"/>
              </a:rPr>
              <a:t> at home. </a:t>
            </a:r>
          </a:p>
          <a:p>
            <a:pPr>
              <a:buFontTx/>
              <a:buChar char="-"/>
            </a:pPr>
            <a:endParaRPr lang="en-US" dirty="0"/>
          </a:p>
          <a:p>
            <a:pPr>
              <a:buFontTx/>
              <a:buChar char="-"/>
            </a:pPr>
            <a:endParaRPr lang="en-GB" dirty="0"/>
          </a:p>
        </p:txBody>
      </p:sp>
      <p:pic>
        <p:nvPicPr>
          <p:cNvPr id="4" name="Picture 3"/>
          <p:cNvPicPr>
            <a:picLocks noChangeAspect="1"/>
          </p:cNvPicPr>
          <p:nvPr/>
        </p:nvPicPr>
        <p:blipFill>
          <a:blip r:embed="rId2"/>
          <a:stretch>
            <a:fillRect/>
          </a:stretch>
        </p:blipFill>
        <p:spPr>
          <a:xfrm>
            <a:off x="9950466" y="4561840"/>
            <a:ext cx="2147178" cy="2142875"/>
          </a:xfrm>
          <a:prstGeom prst="rect">
            <a:avLst/>
          </a:prstGeom>
        </p:spPr>
      </p:pic>
    </p:spTree>
    <p:extLst>
      <p:ext uri="{BB962C8B-B14F-4D97-AF65-F5344CB8AC3E}">
        <p14:creationId xmlns:p14="http://schemas.microsoft.com/office/powerpoint/2010/main" val="36403028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7640" y="-244475"/>
            <a:ext cx="10515600" cy="1325563"/>
          </a:xfrm>
        </p:spPr>
        <p:txBody>
          <a:bodyPr/>
          <a:lstStyle/>
          <a:p>
            <a:r>
              <a:rPr lang="en-US" dirty="0" smtClean="0"/>
              <a:t>White Rose Maths</a:t>
            </a:r>
            <a:endParaRPr lang="en-GB" dirty="0"/>
          </a:p>
        </p:txBody>
      </p:sp>
      <p:sp>
        <p:nvSpPr>
          <p:cNvPr id="3" name="Content Placeholder 2"/>
          <p:cNvSpPr>
            <a:spLocks noGrp="1"/>
          </p:cNvSpPr>
          <p:nvPr>
            <p:ph idx="1"/>
          </p:nvPr>
        </p:nvSpPr>
        <p:spPr>
          <a:xfrm>
            <a:off x="269240" y="860425"/>
            <a:ext cx="5420360" cy="2939415"/>
          </a:xfrm>
        </p:spPr>
        <p:txBody>
          <a:bodyPr>
            <a:noAutofit/>
          </a:bodyPr>
          <a:lstStyle/>
          <a:p>
            <a:pPr marL="0" indent="0" algn="ctr">
              <a:buNone/>
            </a:pPr>
            <a:r>
              <a:rPr lang="en-US" sz="2000" dirty="0">
                <a:latin typeface="Sassoon Primary Std" panose="020B0503020103030203" pitchFamily="34" charset="0"/>
              </a:rPr>
              <a:t>At </a:t>
            </a:r>
            <a:r>
              <a:rPr lang="en-US" sz="2000" dirty="0" smtClean="0">
                <a:latin typeface="Sassoon Primary Std" panose="020B0503020103030203" pitchFamily="34" charset="0"/>
              </a:rPr>
              <a:t>East Bergholt Primary School, </a:t>
            </a:r>
            <a:r>
              <a:rPr lang="en-US" sz="2000" dirty="0">
                <a:latin typeface="Sassoon Primary Std" panose="020B0503020103030203" pitchFamily="34" charset="0"/>
              </a:rPr>
              <a:t>we want our pupils to become </a:t>
            </a:r>
            <a:r>
              <a:rPr lang="en-US" sz="2000" b="1" dirty="0">
                <a:latin typeface="Sassoon Primary Std" panose="020B0503020103030203" pitchFamily="34" charset="0"/>
              </a:rPr>
              <a:t>proficient mathematicians</a:t>
            </a:r>
            <a:r>
              <a:rPr lang="en-US" sz="2000" dirty="0">
                <a:latin typeface="Sassoon Primary Std" panose="020B0503020103030203" pitchFamily="34" charset="0"/>
              </a:rPr>
              <a:t> who have a broad understanding of what </a:t>
            </a:r>
            <a:r>
              <a:rPr lang="en-US" sz="2000" dirty="0" err="1">
                <a:latin typeface="Sassoon Primary Std" panose="020B0503020103030203" pitchFamily="34" charset="0"/>
              </a:rPr>
              <a:t>maths</a:t>
            </a:r>
            <a:r>
              <a:rPr lang="en-US" sz="2000" dirty="0">
                <a:latin typeface="Sassoon Primary Std" panose="020B0503020103030203" pitchFamily="34" charset="0"/>
              </a:rPr>
              <a:t> is, can confidently apply their </a:t>
            </a:r>
            <a:r>
              <a:rPr lang="en-US" sz="2000" b="1" dirty="0">
                <a:latin typeface="Sassoon Primary Std" panose="020B0503020103030203" pitchFamily="34" charset="0"/>
              </a:rPr>
              <a:t>knowledge and skills</a:t>
            </a:r>
            <a:r>
              <a:rPr lang="en-US" sz="2000" dirty="0">
                <a:latin typeface="Sassoon Primary Std" panose="020B0503020103030203" pitchFamily="34" charset="0"/>
              </a:rPr>
              <a:t>, have a sense of its </a:t>
            </a:r>
            <a:r>
              <a:rPr lang="en-US" sz="2000" b="1" dirty="0">
                <a:latin typeface="Sassoon Primary Std" panose="020B0503020103030203" pitchFamily="34" charset="0"/>
              </a:rPr>
              <a:t>everyday purpose</a:t>
            </a:r>
            <a:r>
              <a:rPr lang="en-US" sz="2000" dirty="0">
                <a:latin typeface="Sassoon Primary Std" panose="020B0503020103030203" pitchFamily="34" charset="0"/>
              </a:rPr>
              <a:t> and believe in their own capabilities</a:t>
            </a:r>
            <a:r>
              <a:rPr lang="en-US" sz="2000" dirty="0" smtClean="0">
                <a:latin typeface="Sassoon Primary Std" panose="020B0503020103030203" pitchFamily="34" charset="0"/>
              </a:rPr>
              <a:t>.</a:t>
            </a:r>
          </a:p>
          <a:p>
            <a:pPr marL="0" indent="0" algn="ctr">
              <a:buNone/>
            </a:pPr>
            <a:endParaRPr lang="en-US" sz="2000" dirty="0">
              <a:latin typeface="Sassoon Primary Std" panose="020B0503020103030203" pitchFamily="34" charset="0"/>
            </a:endParaRPr>
          </a:p>
          <a:p>
            <a:pPr marL="0" indent="0" algn="ctr">
              <a:buNone/>
            </a:pPr>
            <a:r>
              <a:rPr lang="en-US" sz="2000" dirty="0" smtClean="0">
                <a:latin typeface="Sassoon Primary Std" panose="020B0503020103030203" pitchFamily="34" charset="0"/>
              </a:rPr>
              <a:t>White Rose Maths uses a mastery approach to </a:t>
            </a:r>
            <a:r>
              <a:rPr lang="en-US" sz="2000" dirty="0" err="1" smtClean="0">
                <a:latin typeface="Sassoon Primary Std" panose="020B0503020103030203" pitchFamily="34" charset="0"/>
              </a:rPr>
              <a:t>maths</a:t>
            </a:r>
            <a:r>
              <a:rPr lang="en-US" sz="2000" dirty="0" smtClean="0">
                <a:latin typeface="Sassoon Primary Std" panose="020B0503020103030203" pitchFamily="34" charset="0"/>
              </a:rPr>
              <a:t>, in that topics are taught in blocks made up of a number of small steps, which then build on one another through each year group. </a:t>
            </a:r>
          </a:p>
          <a:p>
            <a:pPr marL="0" indent="0" algn="ctr">
              <a:buNone/>
            </a:pPr>
            <a:endParaRPr lang="en-US" sz="2000" dirty="0">
              <a:latin typeface="Sassoon Primary Std" panose="020B0503020103030203" pitchFamily="34" charset="0"/>
            </a:endParaRPr>
          </a:p>
          <a:p>
            <a:pPr marL="0" indent="0" algn="ctr">
              <a:buNone/>
            </a:pPr>
            <a:r>
              <a:rPr lang="en-US" sz="2000" dirty="0" smtClean="0">
                <a:latin typeface="Sassoon Primary Std" panose="020B0503020103030203" pitchFamily="34" charset="0"/>
              </a:rPr>
              <a:t>Children make progress by developing their subject knowledge, consolidating and then applying their new learning to higher order thinking questions. </a:t>
            </a:r>
          </a:p>
          <a:p>
            <a:pPr marL="0" indent="0" algn="ctr">
              <a:buNone/>
            </a:pPr>
            <a:endParaRPr lang="en-US" sz="2000" dirty="0">
              <a:latin typeface="Sassoon Primary Std" panose="020B0503020103030203" pitchFamily="34" charset="0"/>
            </a:endParaRPr>
          </a:p>
          <a:p>
            <a:pPr marL="0" indent="0" algn="ctr">
              <a:buNone/>
            </a:pPr>
            <a:r>
              <a:rPr lang="en-US" sz="2000" dirty="0" smtClean="0">
                <a:latin typeface="Sassoon Primary Std" panose="020B0503020103030203" pitchFamily="34" charset="0"/>
              </a:rPr>
              <a:t>White Rose also uses a CPA (concrete, pictorial, abstract) approach. </a:t>
            </a:r>
            <a:endParaRPr lang="en-GB" sz="2000" dirty="0">
              <a:latin typeface="Sassoon Primary Std" panose="020B0503020103030203" pitchFamily="34" charset="0"/>
            </a:endParaRPr>
          </a:p>
        </p:txBody>
      </p:sp>
      <p:pic>
        <p:nvPicPr>
          <p:cNvPr id="4" name="Picture 3"/>
          <p:cNvPicPr>
            <a:picLocks noChangeAspect="1"/>
          </p:cNvPicPr>
          <p:nvPr/>
        </p:nvPicPr>
        <p:blipFill>
          <a:blip r:embed="rId2"/>
          <a:stretch>
            <a:fillRect/>
          </a:stretch>
        </p:blipFill>
        <p:spPr>
          <a:xfrm>
            <a:off x="5689600" y="71120"/>
            <a:ext cx="5014310" cy="3302000"/>
          </a:xfrm>
          <a:prstGeom prst="rect">
            <a:avLst/>
          </a:prstGeom>
        </p:spPr>
      </p:pic>
      <p:pic>
        <p:nvPicPr>
          <p:cNvPr id="6" name="Picture 5"/>
          <p:cNvPicPr>
            <a:picLocks noChangeAspect="1"/>
          </p:cNvPicPr>
          <p:nvPr/>
        </p:nvPicPr>
        <p:blipFill>
          <a:blip r:embed="rId3"/>
          <a:stretch>
            <a:fillRect/>
          </a:stretch>
        </p:blipFill>
        <p:spPr>
          <a:xfrm>
            <a:off x="7020560" y="3470849"/>
            <a:ext cx="5090160" cy="3283398"/>
          </a:xfrm>
          <a:prstGeom prst="rect">
            <a:avLst/>
          </a:prstGeom>
        </p:spPr>
      </p:pic>
    </p:spTree>
    <p:extLst>
      <p:ext uri="{BB962C8B-B14F-4D97-AF65-F5344CB8AC3E}">
        <p14:creationId xmlns:p14="http://schemas.microsoft.com/office/powerpoint/2010/main" val="29306531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CPA</a:t>
            </a:r>
            <a:endParaRPr lang="en-GB" dirty="0"/>
          </a:p>
        </p:txBody>
      </p:sp>
      <p:pic>
        <p:nvPicPr>
          <p:cNvPr id="4" name="Content Placeholder 3"/>
          <p:cNvPicPr>
            <a:picLocks noGrp="1" noChangeAspect="1"/>
          </p:cNvPicPr>
          <p:nvPr>
            <p:ph idx="1"/>
          </p:nvPr>
        </p:nvPicPr>
        <p:blipFill>
          <a:blip r:embed="rId2"/>
          <a:stretch>
            <a:fillRect/>
          </a:stretch>
        </p:blipFill>
        <p:spPr>
          <a:xfrm>
            <a:off x="5980786" y="4094479"/>
            <a:ext cx="5879388" cy="2480367"/>
          </a:xfrm>
          <a:prstGeom prst="rect">
            <a:avLst/>
          </a:prstGeom>
        </p:spPr>
      </p:pic>
      <p:pic>
        <p:nvPicPr>
          <p:cNvPr id="3" name="Picture 2"/>
          <p:cNvPicPr>
            <a:picLocks noChangeAspect="1"/>
          </p:cNvPicPr>
          <p:nvPr/>
        </p:nvPicPr>
        <p:blipFill>
          <a:blip r:embed="rId3"/>
          <a:stretch>
            <a:fillRect/>
          </a:stretch>
        </p:blipFill>
        <p:spPr>
          <a:xfrm>
            <a:off x="3996234" y="164269"/>
            <a:ext cx="4924246" cy="2872919"/>
          </a:xfrm>
          <a:prstGeom prst="rect">
            <a:avLst/>
          </a:prstGeom>
        </p:spPr>
      </p:pic>
      <p:pic>
        <p:nvPicPr>
          <p:cNvPr id="7" name="Picture 6"/>
          <p:cNvPicPr>
            <a:picLocks noChangeAspect="1"/>
          </p:cNvPicPr>
          <p:nvPr/>
        </p:nvPicPr>
        <p:blipFill>
          <a:blip r:embed="rId4"/>
          <a:stretch>
            <a:fillRect/>
          </a:stretch>
        </p:blipFill>
        <p:spPr>
          <a:xfrm>
            <a:off x="323493" y="3382543"/>
            <a:ext cx="5264507" cy="2095109"/>
          </a:xfrm>
          <a:prstGeom prst="rect">
            <a:avLst/>
          </a:prstGeom>
        </p:spPr>
      </p:pic>
    </p:spTree>
    <p:extLst>
      <p:ext uri="{BB962C8B-B14F-4D97-AF65-F5344CB8AC3E}">
        <p14:creationId xmlns:p14="http://schemas.microsoft.com/office/powerpoint/2010/main" val="41627162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latin typeface="Sassoon Primary Std" panose="020B0503020103030203" pitchFamily="34" charset="0"/>
              </a:rPr>
              <a:t>Concrete - use concrete objects and manipulatives to help children understand what they are doing.</a:t>
            </a:r>
            <a:r>
              <a:rPr lang="en-GB" dirty="0" smtClean="0"/>
              <a:t/>
            </a:r>
            <a:br>
              <a:rPr lang="en-GB" dirty="0" smtClean="0"/>
            </a:br>
            <a:endParaRPr lang="en-GB" dirty="0"/>
          </a:p>
        </p:txBody>
      </p:sp>
      <p:pic>
        <p:nvPicPr>
          <p:cNvPr id="4" name="Content Placeholder 3"/>
          <p:cNvPicPr>
            <a:picLocks noGrp="1" noChangeAspect="1"/>
          </p:cNvPicPr>
          <p:nvPr>
            <p:ph idx="1"/>
          </p:nvPr>
        </p:nvPicPr>
        <p:blipFill>
          <a:blip r:embed="rId2"/>
          <a:stretch>
            <a:fillRect/>
          </a:stretch>
        </p:blipFill>
        <p:spPr>
          <a:xfrm>
            <a:off x="220349" y="1485489"/>
            <a:ext cx="6752582" cy="5158625"/>
          </a:xfrm>
          <a:prstGeom prst="rect">
            <a:avLst/>
          </a:prstGeom>
        </p:spPr>
      </p:pic>
      <p:pic>
        <p:nvPicPr>
          <p:cNvPr id="5" name="Picture 4"/>
          <p:cNvPicPr>
            <a:picLocks noChangeAspect="1"/>
          </p:cNvPicPr>
          <p:nvPr/>
        </p:nvPicPr>
        <p:blipFill>
          <a:blip r:embed="rId3"/>
          <a:stretch>
            <a:fillRect/>
          </a:stretch>
        </p:blipFill>
        <p:spPr>
          <a:xfrm>
            <a:off x="7162800" y="1246625"/>
            <a:ext cx="2141555" cy="3019717"/>
          </a:xfrm>
          <a:prstGeom prst="rect">
            <a:avLst/>
          </a:prstGeom>
        </p:spPr>
      </p:pic>
      <p:pic>
        <p:nvPicPr>
          <p:cNvPr id="6" name="Picture 5"/>
          <p:cNvPicPr>
            <a:picLocks noChangeAspect="1"/>
          </p:cNvPicPr>
          <p:nvPr/>
        </p:nvPicPr>
        <p:blipFill>
          <a:blip r:embed="rId4"/>
          <a:stretch>
            <a:fillRect/>
          </a:stretch>
        </p:blipFill>
        <p:spPr>
          <a:xfrm>
            <a:off x="7555418" y="4186111"/>
            <a:ext cx="4509582" cy="2145688"/>
          </a:xfrm>
          <a:prstGeom prst="rect">
            <a:avLst/>
          </a:prstGeom>
        </p:spPr>
      </p:pic>
    </p:spTree>
    <p:extLst>
      <p:ext uri="{BB962C8B-B14F-4D97-AF65-F5344CB8AC3E}">
        <p14:creationId xmlns:p14="http://schemas.microsoft.com/office/powerpoint/2010/main" val="22749593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6242" y="233282"/>
            <a:ext cx="10515600" cy="1325563"/>
          </a:xfrm>
        </p:spPr>
        <p:txBody>
          <a:bodyPr/>
          <a:lstStyle/>
          <a:p>
            <a:r>
              <a:rPr lang="en-US" dirty="0" smtClean="0"/>
              <a:t>Pictorial</a:t>
            </a:r>
            <a:endParaRPr lang="en-GB" dirty="0"/>
          </a:p>
        </p:txBody>
      </p:sp>
      <p:pic>
        <p:nvPicPr>
          <p:cNvPr id="4" name="Content Placeholder 3">
            <a:extLst>
              <a:ext uri="{FF2B5EF4-FFF2-40B4-BE49-F238E27FC236}">
                <a16:creationId xmlns="" xmlns:a16="http://schemas.microsoft.com/office/drawing/2014/main" id="{4AC275A4-4B2F-43FC-8FD5-33CD3D5441D1}"/>
              </a:ext>
            </a:extLst>
          </p:cNvPr>
          <p:cNvPicPr>
            <a:picLocks noGrp="1" noChangeAspect="1"/>
          </p:cNvPicPr>
          <p:nvPr>
            <p:ph idx="1"/>
          </p:nvPr>
        </p:nvPicPr>
        <p:blipFill>
          <a:blip r:embed="rId2"/>
          <a:stretch>
            <a:fillRect/>
          </a:stretch>
        </p:blipFill>
        <p:spPr>
          <a:xfrm>
            <a:off x="680720" y="3082603"/>
            <a:ext cx="5486400" cy="3362325"/>
          </a:xfrm>
          <a:prstGeom prst="rect">
            <a:avLst/>
          </a:prstGeom>
        </p:spPr>
      </p:pic>
      <p:pic>
        <p:nvPicPr>
          <p:cNvPr id="6" name="Picture 5"/>
          <p:cNvPicPr>
            <a:picLocks noChangeAspect="1"/>
          </p:cNvPicPr>
          <p:nvPr/>
        </p:nvPicPr>
        <p:blipFill>
          <a:blip r:embed="rId3"/>
          <a:stretch>
            <a:fillRect/>
          </a:stretch>
        </p:blipFill>
        <p:spPr>
          <a:xfrm>
            <a:off x="7850078" y="2420313"/>
            <a:ext cx="4304156" cy="1224943"/>
          </a:xfrm>
          <a:prstGeom prst="rect">
            <a:avLst/>
          </a:prstGeom>
        </p:spPr>
      </p:pic>
      <p:pic>
        <p:nvPicPr>
          <p:cNvPr id="7" name="Picture 6"/>
          <p:cNvPicPr>
            <a:picLocks noChangeAspect="1"/>
          </p:cNvPicPr>
          <p:nvPr/>
        </p:nvPicPr>
        <p:blipFill>
          <a:blip r:embed="rId4"/>
          <a:stretch>
            <a:fillRect/>
          </a:stretch>
        </p:blipFill>
        <p:spPr>
          <a:xfrm>
            <a:off x="6646179" y="3926789"/>
            <a:ext cx="4011661" cy="1159870"/>
          </a:xfrm>
          <a:prstGeom prst="rect">
            <a:avLst/>
          </a:prstGeom>
        </p:spPr>
      </p:pic>
      <p:sp>
        <p:nvSpPr>
          <p:cNvPr id="8" name="Arrow: Down 8">
            <a:extLst>
              <a:ext uri="{FF2B5EF4-FFF2-40B4-BE49-F238E27FC236}">
                <a16:creationId xmlns="" xmlns:a16="http://schemas.microsoft.com/office/drawing/2014/main" id="{545887D2-8E58-45FF-BF4E-A9CFB9E8BF7E}"/>
              </a:ext>
            </a:extLst>
          </p:cNvPr>
          <p:cNvSpPr/>
          <p:nvPr/>
        </p:nvSpPr>
        <p:spPr>
          <a:xfrm>
            <a:off x="10002156" y="1613818"/>
            <a:ext cx="228600" cy="704244"/>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9" name="Rectangle 8">
            <a:extLst>
              <a:ext uri="{FF2B5EF4-FFF2-40B4-BE49-F238E27FC236}">
                <a16:creationId xmlns="" xmlns:a16="http://schemas.microsoft.com/office/drawing/2014/main" id="{BC128B13-012D-47BD-9D42-694071660ECE}"/>
              </a:ext>
            </a:extLst>
          </p:cNvPr>
          <p:cNvSpPr/>
          <p:nvPr/>
        </p:nvSpPr>
        <p:spPr>
          <a:xfrm>
            <a:off x="9308068" y="1030302"/>
            <a:ext cx="1845377" cy="52322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srgbClr val="7030A0"/>
                </a:solidFill>
                <a:effectLst/>
                <a:uLnTx/>
                <a:uFillTx/>
              </a:rPr>
              <a:t>Bar Models</a:t>
            </a:r>
          </a:p>
        </p:txBody>
      </p:sp>
      <p:sp>
        <p:nvSpPr>
          <p:cNvPr id="10" name="Rectangle 9"/>
          <p:cNvSpPr/>
          <p:nvPr/>
        </p:nvSpPr>
        <p:spPr>
          <a:xfrm>
            <a:off x="266242" y="2235647"/>
            <a:ext cx="3653436" cy="369332"/>
          </a:xfrm>
          <a:prstGeom prst="rect">
            <a:avLst/>
          </a:prstGeom>
        </p:spPr>
        <p:txBody>
          <a:bodyPr wrap="none">
            <a:spAutoFit/>
          </a:bodyPr>
          <a:lstStyle/>
          <a:p>
            <a:r>
              <a:rPr lang="en-GB" dirty="0" smtClean="0">
                <a:solidFill>
                  <a:srgbClr val="00B050"/>
                </a:solidFill>
              </a:rPr>
              <a:t>Number lines </a:t>
            </a:r>
            <a:r>
              <a:rPr lang="en-GB" dirty="0" smtClean="0"/>
              <a:t>and </a:t>
            </a:r>
            <a:r>
              <a:rPr lang="en-GB" dirty="0" smtClean="0">
                <a:solidFill>
                  <a:schemeClr val="accent2"/>
                </a:solidFill>
              </a:rPr>
              <a:t>Part whole </a:t>
            </a:r>
            <a:r>
              <a:rPr lang="en-GB" dirty="0" smtClean="0"/>
              <a:t>models</a:t>
            </a:r>
            <a:endParaRPr lang="en-GB" dirty="0"/>
          </a:p>
        </p:txBody>
      </p:sp>
      <p:sp>
        <p:nvSpPr>
          <p:cNvPr id="11" name="Arrow: Down 10">
            <a:extLst>
              <a:ext uri="{FF2B5EF4-FFF2-40B4-BE49-F238E27FC236}">
                <a16:creationId xmlns="" xmlns:a16="http://schemas.microsoft.com/office/drawing/2014/main" id="{F07ADFD9-9007-4A3A-8187-1E091B1CE16B}"/>
              </a:ext>
            </a:extLst>
          </p:cNvPr>
          <p:cNvSpPr/>
          <p:nvPr/>
        </p:nvSpPr>
        <p:spPr>
          <a:xfrm>
            <a:off x="2987040" y="2587769"/>
            <a:ext cx="191050" cy="452151"/>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5"/>
          <a:stretch>
            <a:fillRect/>
          </a:stretch>
        </p:blipFill>
        <p:spPr>
          <a:xfrm>
            <a:off x="4138039" y="176962"/>
            <a:ext cx="3303782" cy="2657678"/>
          </a:xfrm>
          <a:prstGeom prst="rect">
            <a:avLst/>
          </a:prstGeom>
        </p:spPr>
      </p:pic>
    </p:spTree>
    <p:extLst>
      <p:ext uri="{BB962C8B-B14F-4D97-AF65-F5344CB8AC3E}">
        <p14:creationId xmlns:p14="http://schemas.microsoft.com/office/powerpoint/2010/main" val="21093584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8440" y="-208797"/>
            <a:ext cx="10515600" cy="1325563"/>
          </a:xfrm>
        </p:spPr>
        <p:txBody>
          <a:bodyPr/>
          <a:lstStyle/>
          <a:p>
            <a:r>
              <a:rPr lang="en-US" dirty="0" smtClean="0">
                <a:latin typeface="Sassoon Primary Std" panose="020B0503020103030203" pitchFamily="34" charset="0"/>
              </a:rPr>
              <a:t>Abstract</a:t>
            </a:r>
            <a:endParaRPr lang="en-GB" dirty="0">
              <a:latin typeface="Sassoon Primary Std" panose="020B0503020103030203" pitchFamily="34" charset="0"/>
            </a:endParaRPr>
          </a:p>
        </p:txBody>
      </p:sp>
      <p:sp>
        <p:nvSpPr>
          <p:cNvPr id="3" name="Content Placeholder 2"/>
          <p:cNvSpPr>
            <a:spLocks noGrp="1"/>
          </p:cNvSpPr>
          <p:nvPr>
            <p:ph idx="1"/>
          </p:nvPr>
        </p:nvSpPr>
        <p:spPr>
          <a:xfrm>
            <a:off x="218440" y="1825625"/>
            <a:ext cx="10515600" cy="4351338"/>
          </a:xfrm>
        </p:spPr>
        <p:txBody>
          <a:bodyPr/>
          <a:lstStyle/>
          <a:p>
            <a:pPr marL="0" indent="0">
              <a:buNone/>
            </a:pPr>
            <a:endParaRPr lang="en-GB" dirty="0" smtClean="0">
              <a:latin typeface="Sassoon Primary Std" panose="020B0503020103030203" pitchFamily="34" charset="0"/>
            </a:endParaRPr>
          </a:p>
          <a:p>
            <a:pPr marL="0" indent="0">
              <a:buNone/>
            </a:pPr>
            <a:r>
              <a:rPr lang="en-GB" dirty="0" smtClean="0">
                <a:latin typeface="Sassoon Primary Std" panose="020B0503020103030203" pitchFamily="34" charset="0"/>
              </a:rPr>
              <a:t>This is when Children use digits and symbols to demonstrate their calculations and answers. </a:t>
            </a:r>
          </a:p>
          <a:p>
            <a:pPr marL="0" indent="0">
              <a:buNone/>
            </a:pPr>
            <a:r>
              <a:rPr lang="en-GB" dirty="0" smtClean="0">
                <a:latin typeface="Sassoon Primary Std" panose="020B0503020103030203" pitchFamily="34" charset="0"/>
              </a:rPr>
              <a:t>Depending on the lesson, content and year group, this is introduced at different points and is used alongside the Concrete and Pictorial part of the lesson.</a:t>
            </a:r>
          </a:p>
          <a:p>
            <a:pPr marL="0" indent="0">
              <a:buNone/>
            </a:pPr>
            <a:endParaRPr lang="en-GB" dirty="0"/>
          </a:p>
        </p:txBody>
      </p:sp>
      <p:pic>
        <p:nvPicPr>
          <p:cNvPr id="4" name="Picture 3"/>
          <p:cNvPicPr>
            <a:picLocks noChangeAspect="1"/>
          </p:cNvPicPr>
          <p:nvPr/>
        </p:nvPicPr>
        <p:blipFill>
          <a:blip r:embed="rId2"/>
          <a:stretch>
            <a:fillRect/>
          </a:stretch>
        </p:blipFill>
        <p:spPr>
          <a:xfrm>
            <a:off x="953668" y="4978401"/>
            <a:ext cx="2984353" cy="1545642"/>
          </a:xfrm>
          <a:prstGeom prst="rect">
            <a:avLst/>
          </a:prstGeom>
        </p:spPr>
      </p:pic>
      <p:pic>
        <p:nvPicPr>
          <p:cNvPr id="5" name="Picture 4"/>
          <p:cNvPicPr>
            <a:picLocks noChangeAspect="1"/>
          </p:cNvPicPr>
          <p:nvPr/>
        </p:nvPicPr>
        <p:blipFill>
          <a:blip r:embed="rId3"/>
          <a:stretch>
            <a:fillRect/>
          </a:stretch>
        </p:blipFill>
        <p:spPr>
          <a:xfrm>
            <a:off x="5073568" y="5090161"/>
            <a:ext cx="2722101" cy="1333499"/>
          </a:xfrm>
          <a:prstGeom prst="rect">
            <a:avLst/>
          </a:prstGeom>
        </p:spPr>
      </p:pic>
      <p:pic>
        <p:nvPicPr>
          <p:cNvPr id="6" name="Picture 5"/>
          <p:cNvPicPr>
            <a:picLocks noChangeAspect="1"/>
          </p:cNvPicPr>
          <p:nvPr/>
        </p:nvPicPr>
        <p:blipFill>
          <a:blip r:embed="rId4"/>
          <a:stretch>
            <a:fillRect/>
          </a:stretch>
        </p:blipFill>
        <p:spPr>
          <a:xfrm>
            <a:off x="9136316" y="5090161"/>
            <a:ext cx="2405444" cy="1339113"/>
          </a:xfrm>
          <a:prstGeom prst="rect">
            <a:avLst/>
          </a:prstGeom>
        </p:spPr>
      </p:pic>
      <p:sp>
        <p:nvSpPr>
          <p:cNvPr id="7" name="Right Arrow 6"/>
          <p:cNvSpPr/>
          <p:nvPr/>
        </p:nvSpPr>
        <p:spPr>
          <a:xfrm>
            <a:off x="4145280" y="5598160"/>
            <a:ext cx="928288" cy="2641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Arrow 7"/>
          <p:cNvSpPr/>
          <p:nvPr/>
        </p:nvSpPr>
        <p:spPr>
          <a:xfrm>
            <a:off x="7924800" y="5598160"/>
            <a:ext cx="1211516" cy="3759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Arrow Connector 11"/>
          <p:cNvCxnSpPr/>
          <p:nvPr/>
        </p:nvCxnSpPr>
        <p:spPr>
          <a:xfrm>
            <a:off x="8402320" y="4001294"/>
            <a:ext cx="1859280" cy="12615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p:nvPicPr>
        <p:blipFill>
          <a:blip r:embed="rId5"/>
          <a:stretch>
            <a:fillRect/>
          </a:stretch>
        </p:blipFill>
        <p:spPr>
          <a:xfrm>
            <a:off x="8016239" y="207078"/>
            <a:ext cx="3866225" cy="2094621"/>
          </a:xfrm>
          <a:prstGeom prst="rect">
            <a:avLst/>
          </a:prstGeom>
        </p:spPr>
      </p:pic>
    </p:spTree>
    <p:extLst>
      <p:ext uri="{BB962C8B-B14F-4D97-AF65-F5344CB8AC3E}">
        <p14:creationId xmlns:p14="http://schemas.microsoft.com/office/powerpoint/2010/main" val="37871703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Calculation </a:t>
            </a:r>
            <a:endParaRPr lang="en-GB" dirty="0"/>
          </a:p>
        </p:txBody>
      </p:sp>
      <p:pic>
        <p:nvPicPr>
          <p:cNvPr id="4" name="Content Placeholder 3"/>
          <p:cNvPicPr>
            <a:picLocks noGrp="1" noChangeAspect="1"/>
          </p:cNvPicPr>
          <p:nvPr>
            <p:ph idx="1"/>
          </p:nvPr>
        </p:nvPicPr>
        <p:blipFill>
          <a:blip r:embed="rId2"/>
          <a:stretch>
            <a:fillRect/>
          </a:stretch>
        </p:blipFill>
        <p:spPr>
          <a:xfrm>
            <a:off x="1948128" y="1574147"/>
            <a:ext cx="7751684" cy="5020902"/>
          </a:xfrm>
          <a:prstGeom prst="rect">
            <a:avLst/>
          </a:prstGeom>
        </p:spPr>
      </p:pic>
    </p:spTree>
    <p:extLst>
      <p:ext uri="{BB962C8B-B14F-4D97-AF65-F5344CB8AC3E}">
        <p14:creationId xmlns:p14="http://schemas.microsoft.com/office/powerpoint/2010/main" val="25059984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Supporting children at home</a:t>
            </a:r>
            <a:endParaRPr lang="en-GB" dirty="0"/>
          </a:p>
        </p:txBody>
      </p:sp>
      <p:pic>
        <p:nvPicPr>
          <p:cNvPr id="5" name="Content Placeholder 4"/>
          <p:cNvPicPr>
            <a:picLocks noGrp="1" noChangeAspect="1"/>
          </p:cNvPicPr>
          <p:nvPr>
            <p:ph idx="1"/>
          </p:nvPr>
        </p:nvPicPr>
        <p:blipFill>
          <a:blip r:embed="rId2"/>
          <a:stretch>
            <a:fillRect/>
          </a:stretch>
        </p:blipFill>
        <p:spPr>
          <a:xfrm>
            <a:off x="3883899" y="1716565"/>
            <a:ext cx="6212362" cy="4279763"/>
          </a:xfrm>
          <a:prstGeom prst="rect">
            <a:avLst/>
          </a:prstGeom>
        </p:spPr>
      </p:pic>
      <p:pic>
        <p:nvPicPr>
          <p:cNvPr id="4" name="Picture 4" descr="Numberblocks - CBeebies - BBC"/>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61380" y="3856446"/>
            <a:ext cx="4563890" cy="256718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9977120" y="365125"/>
            <a:ext cx="1957964" cy="1954040"/>
          </a:xfrm>
          <a:prstGeom prst="rect">
            <a:avLst/>
          </a:prstGeom>
        </p:spPr>
      </p:pic>
      <p:sp>
        <p:nvSpPr>
          <p:cNvPr id="3" name="Explosion 2 2"/>
          <p:cNvSpPr/>
          <p:nvPr/>
        </p:nvSpPr>
        <p:spPr>
          <a:xfrm>
            <a:off x="1001539" y="1360916"/>
            <a:ext cx="3565545" cy="3098913"/>
          </a:xfrm>
          <a:prstGeom prst="irregularSeal2">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Maths is all around us!</a:t>
            </a:r>
            <a:endParaRPr lang="en-GB" dirty="0">
              <a:solidFill>
                <a:schemeClr val="tx1"/>
              </a:solidFill>
            </a:endParaRPr>
          </a:p>
        </p:txBody>
      </p:sp>
      <p:pic>
        <p:nvPicPr>
          <p:cNvPr id="7" name="Picture 14" descr="4. The four suits of a pack of cards | Reference and languages books | The  Guardian"/>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10115928" y="4978399"/>
            <a:ext cx="1717422" cy="171104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1000 rubber ducks cheap Cheap Toys &amp; Kids Toys"/>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672471" y="3203527"/>
            <a:ext cx="1283631" cy="14091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100+ Outdoor maths EYFS Preschool images | maths eyfs, eyfs, outdoor  learni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15206" y="4772120"/>
            <a:ext cx="1372666" cy="182634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Translating Common Numbers into Extraordinary Messages | Eclectic Horizons"/>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8050020" y="298453"/>
            <a:ext cx="1622451" cy="121527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Issues Of The Environment: The Impacts Of Increasing Michigan's Speed  Limits | WEMU"/>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7634111" y="5178567"/>
            <a:ext cx="1928047" cy="15105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1 pair Women Socks Cotton Crew Lovers Socks Pink Green Yellow Colorful  Funny Animal Cartoon Casual Dots in tube Sock Men socks|Socks| - AliExpress"/>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102365" y="1354245"/>
            <a:ext cx="1280505" cy="1557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37485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‘I’ve never liked </a:t>
            </a:r>
            <a:r>
              <a:rPr lang="en-US" dirty="0" err="1" smtClean="0"/>
              <a:t>maths</a:t>
            </a:r>
            <a:r>
              <a:rPr lang="en-US" dirty="0" smtClean="0"/>
              <a:t>, I wasn’t any good at </a:t>
            </a:r>
            <a:r>
              <a:rPr lang="en-US" dirty="0" err="1" smtClean="0"/>
              <a:t>maths</a:t>
            </a:r>
            <a:r>
              <a:rPr lang="en-US" dirty="0" smtClean="0"/>
              <a:t> at school!’ </a:t>
            </a:r>
            <a:endParaRPr lang="en-GB" dirty="0"/>
          </a:p>
        </p:txBody>
      </p:sp>
      <p:sp>
        <p:nvSpPr>
          <p:cNvPr id="4" name="Cloud Callout 3"/>
          <p:cNvSpPr/>
          <p:nvPr/>
        </p:nvSpPr>
        <p:spPr>
          <a:xfrm>
            <a:off x="2590800" y="1778000"/>
            <a:ext cx="9108440" cy="3769360"/>
          </a:xfrm>
          <a:prstGeom prst="cloudCallout">
            <a:avLst>
              <a:gd name="adj1" fmla="val -62328"/>
              <a:gd name="adj2" fmla="val 52257"/>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rPr>
              <a:t>Don’t worry! Maths does not need to be complicated. After all, it’s vital and used in our everyday lives. Just small actions can help build a love of number for your child. A positive mind-set and dialogue can ensure your child faces Mathematical challenges with grit and determination.</a:t>
            </a:r>
            <a:endParaRPr lang="en-GB" sz="2400" b="1" dirty="0">
              <a:solidFill>
                <a:schemeClr val="tx1"/>
              </a:solidFill>
            </a:endParaRPr>
          </a:p>
        </p:txBody>
      </p:sp>
      <p:sp>
        <p:nvSpPr>
          <p:cNvPr id="5" name="TextBox 4"/>
          <p:cNvSpPr txBox="1"/>
          <p:nvPr/>
        </p:nvSpPr>
        <p:spPr>
          <a:xfrm>
            <a:off x="6543040" y="5943600"/>
            <a:ext cx="6847840" cy="646331"/>
          </a:xfrm>
          <a:prstGeom prst="rect">
            <a:avLst/>
          </a:prstGeom>
          <a:noFill/>
        </p:spPr>
        <p:txBody>
          <a:bodyPr wrap="square" rtlCol="0">
            <a:spAutoFit/>
          </a:bodyPr>
          <a:lstStyle/>
          <a:p>
            <a:r>
              <a:rPr lang="en-US" sz="3600" dirty="0" smtClean="0"/>
              <a:t>We are all mathematicians! </a:t>
            </a:r>
            <a:endParaRPr lang="en-GB" sz="3600" dirty="0"/>
          </a:p>
        </p:txBody>
      </p:sp>
    </p:spTree>
    <p:extLst>
      <p:ext uri="{BB962C8B-B14F-4D97-AF65-F5344CB8AC3E}">
        <p14:creationId xmlns:p14="http://schemas.microsoft.com/office/powerpoint/2010/main" val="16536243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1"/>
            <a:ext cx="12273280" cy="6874883"/>
          </a:xfrm>
          <a:prstGeom prst="rect">
            <a:avLst/>
          </a:prstGeom>
        </p:spPr>
      </p:pic>
    </p:spTree>
    <p:extLst>
      <p:ext uri="{BB962C8B-B14F-4D97-AF65-F5344CB8AC3E}">
        <p14:creationId xmlns:p14="http://schemas.microsoft.com/office/powerpoint/2010/main" val="19865325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Maths at home</a:t>
            </a:r>
            <a:endParaRPr lang="en-GB" dirty="0"/>
          </a:p>
        </p:txBody>
      </p:sp>
      <p:pic>
        <p:nvPicPr>
          <p:cNvPr id="4" name="Picture 2" descr="50pcs Round Maths Counters Games Sorting Counting Games Numeracy  Educational Toy | eBay"/>
          <p:cNvPicPr>
            <a:picLocks noGrp="1" noChangeAspect="1" noChangeArrowheads="1"/>
          </p:cNvPicPr>
          <p:nvPr>
            <p:ph idx="1"/>
          </p:nvPr>
        </p:nvPicPr>
        <p:blipFill rotWithShape="1">
          <a:blip r:embed="rId2" cstate="email">
            <a:extLst>
              <a:ext uri="{28A0092B-C50C-407E-A947-70E740481C1C}">
                <a14:useLocalDpi xmlns:a14="http://schemas.microsoft.com/office/drawing/2010/main"/>
              </a:ext>
            </a:extLst>
          </a:blip>
          <a:srcRect t="20378" b="-23911"/>
          <a:stretch/>
        </p:blipFill>
        <p:spPr bwMode="auto">
          <a:xfrm>
            <a:off x="966379" y="1974548"/>
            <a:ext cx="1581150" cy="13211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Mathematical Shape Models – kaywolab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66379" y="3726057"/>
            <a:ext cx="1324791" cy="132479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The Original Three Bear Family® Basic Six Colour Rainbow Counter Set (Set  of 9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151708" y="5505067"/>
            <a:ext cx="1268276" cy="12682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500595" y="1379148"/>
            <a:ext cx="10202091" cy="369332"/>
          </a:xfrm>
          <a:prstGeom prst="rect">
            <a:avLst/>
          </a:prstGeom>
          <a:noFill/>
        </p:spPr>
        <p:txBody>
          <a:bodyPr wrap="square" rtlCol="0">
            <a:spAutoFit/>
          </a:bodyPr>
          <a:lstStyle/>
          <a:p>
            <a:r>
              <a:rPr lang="en-GB" dirty="0" smtClean="0"/>
              <a:t>Counters		                     or you could use……		                       Smarties</a:t>
            </a:r>
            <a:endParaRPr lang="en-GB" dirty="0"/>
          </a:p>
        </p:txBody>
      </p:sp>
      <p:sp>
        <p:nvSpPr>
          <p:cNvPr id="9" name="TextBox 8"/>
          <p:cNvSpPr txBox="1"/>
          <p:nvPr/>
        </p:nvSpPr>
        <p:spPr>
          <a:xfrm>
            <a:off x="1151709" y="3237874"/>
            <a:ext cx="10202091" cy="369332"/>
          </a:xfrm>
          <a:prstGeom prst="rect">
            <a:avLst/>
          </a:prstGeom>
          <a:noFill/>
        </p:spPr>
        <p:txBody>
          <a:bodyPr wrap="square" rtlCol="0">
            <a:spAutoFit/>
          </a:bodyPr>
          <a:lstStyle/>
          <a:p>
            <a:r>
              <a:rPr lang="en-GB" dirty="0" smtClean="0"/>
              <a:t>3D shapes	                       </a:t>
            </a:r>
            <a:r>
              <a:rPr lang="en-GB" dirty="0"/>
              <a:t> </a:t>
            </a:r>
            <a:r>
              <a:rPr lang="en-GB" dirty="0" smtClean="0"/>
              <a:t> or you could use……		                            groceries</a:t>
            </a:r>
            <a:endParaRPr lang="en-GB" dirty="0"/>
          </a:p>
        </p:txBody>
      </p:sp>
      <p:sp>
        <p:nvSpPr>
          <p:cNvPr id="10" name="TextBox 9"/>
          <p:cNvSpPr txBox="1"/>
          <p:nvPr/>
        </p:nvSpPr>
        <p:spPr>
          <a:xfrm>
            <a:off x="1151709" y="5181901"/>
            <a:ext cx="10202091" cy="646331"/>
          </a:xfrm>
          <a:prstGeom prst="rect">
            <a:avLst/>
          </a:prstGeom>
          <a:noFill/>
        </p:spPr>
        <p:txBody>
          <a:bodyPr wrap="square" rtlCol="0">
            <a:spAutoFit/>
          </a:bodyPr>
          <a:lstStyle/>
          <a:p>
            <a:r>
              <a:rPr lang="en-GB" dirty="0" smtClean="0"/>
              <a:t>Counting Bears	                       </a:t>
            </a:r>
            <a:r>
              <a:rPr lang="en-GB" dirty="0"/>
              <a:t> </a:t>
            </a:r>
            <a:r>
              <a:rPr lang="en-GB" dirty="0" smtClean="0"/>
              <a:t> or you could use……                                       anything you have a lot of!		                           </a:t>
            </a:r>
            <a:endParaRPr lang="en-GB" dirty="0"/>
          </a:p>
        </p:txBody>
      </p:sp>
      <p:pic>
        <p:nvPicPr>
          <p:cNvPr id="11" name="Picture 8" descr="Student Packs - UniKitOut | Food Cupboard Starter Kit"/>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8948786" y="3726057"/>
            <a:ext cx="2125365" cy="145997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Smarties - Wikipedia"/>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8511906" y="2097731"/>
            <a:ext cx="2142308" cy="98010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6" descr="Sorry, But the Perfect Lego Brick May Never Be Eco-Friendly | WIRED"/>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7688452" y="5695068"/>
            <a:ext cx="1886136" cy="888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2" descr="Welly 3 Inch Die Cast Vehicle - Kids Toys from Soup Dragon UK"/>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9745945" y="5549640"/>
            <a:ext cx="1148183" cy="1148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30506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Maths at home</a:t>
            </a:r>
            <a:endParaRPr lang="en-GB" dirty="0"/>
          </a:p>
        </p:txBody>
      </p:sp>
      <p:pic>
        <p:nvPicPr>
          <p:cNvPr id="4" name="Picture 2" descr="Make Fractions with Food - DIY"/>
          <p:cNvPicPr>
            <a:picLocks noGrp="1" noChangeAspect="1" noChangeArrowheads="1"/>
          </p:cNvPicPr>
          <p:nvPr>
            <p:ph idx="1"/>
          </p:nvPr>
        </p:nvPicPr>
        <p:blipFill>
          <a:blip r:embed="rId2">
            <a:extLst>
              <a:ext uri="{28A0092B-C50C-407E-A947-70E740481C1C}">
                <a14:useLocalDpi xmlns:a14="http://schemas.microsoft.com/office/drawing/2010/main"/>
              </a:ext>
            </a:extLst>
          </a:blip>
          <a:srcRect/>
          <a:stretch>
            <a:fillRect/>
          </a:stretch>
        </p:blipFill>
        <p:spPr bwMode="auto">
          <a:xfrm>
            <a:off x="373155" y="1513027"/>
            <a:ext cx="2961715" cy="197018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412818" y="1550076"/>
            <a:ext cx="5222929" cy="307777"/>
          </a:xfrm>
          <a:prstGeom prst="rect">
            <a:avLst/>
          </a:prstGeom>
          <a:noFill/>
        </p:spPr>
        <p:txBody>
          <a:bodyPr wrap="square" rtlCol="0">
            <a:spAutoFit/>
          </a:bodyPr>
          <a:lstStyle/>
          <a:p>
            <a:r>
              <a:rPr lang="en-GB" sz="1400" dirty="0" smtClean="0">
                <a:latin typeface="Sassoon Primary Std" panose="020B0503020103030203" pitchFamily="34" charset="0"/>
              </a:rPr>
              <a:t>Using food to practically support with the understanding of fractions.</a:t>
            </a:r>
            <a:endParaRPr lang="en-GB" sz="1400" dirty="0">
              <a:latin typeface="Sassoon Primary Std" panose="020B0503020103030203"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9825" y="4631113"/>
            <a:ext cx="2768373" cy="1842226"/>
          </a:xfrm>
          <a:prstGeom prst="rect">
            <a:avLst/>
          </a:prstGeom>
        </p:spPr>
      </p:pic>
      <p:pic>
        <p:nvPicPr>
          <p:cNvPr id="7" name="Picture 4" descr="https://encrypted-tbn0.gstatic.com/images?q=tbn%3AANd9GcTitTrUeQsZNpA8HNYWTh9oh8GbgrSxyeI2ZBPfRFDtIdiPcYuwvkm_xQIrxqLlcqNdJSU4WYs&amp;usqp=CAc"/>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212747" y="4576303"/>
            <a:ext cx="1866900" cy="18669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699688" y="4664866"/>
            <a:ext cx="2466975" cy="1847850"/>
          </a:xfrm>
          <a:prstGeom prst="rect">
            <a:avLst/>
          </a:prstGeom>
        </p:spPr>
      </p:pic>
      <p:sp>
        <p:nvSpPr>
          <p:cNvPr id="9" name="Rectangle 8"/>
          <p:cNvSpPr/>
          <p:nvPr/>
        </p:nvSpPr>
        <p:spPr>
          <a:xfrm>
            <a:off x="161366" y="3718349"/>
            <a:ext cx="2868706" cy="600164"/>
          </a:xfrm>
          <a:prstGeom prst="rect">
            <a:avLst/>
          </a:prstGeom>
        </p:spPr>
        <p:txBody>
          <a:bodyPr wrap="square">
            <a:spAutoFit/>
          </a:bodyPr>
          <a:lstStyle/>
          <a:p>
            <a:r>
              <a:rPr lang="en-GB" sz="1100" dirty="0" smtClean="0">
                <a:latin typeface="Sassoon Primary Std" panose="020B0503020103030203" pitchFamily="34" charset="0"/>
              </a:rPr>
              <a:t>Using any measuring equipment</a:t>
            </a:r>
          </a:p>
          <a:p>
            <a:r>
              <a:rPr lang="en-GB" sz="1100" dirty="0">
                <a:latin typeface="Sassoon Primary Std" panose="020B0503020103030203" pitchFamily="34" charset="0"/>
              </a:rPr>
              <a:t>t</a:t>
            </a:r>
            <a:r>
              <a:rPr lang="en-GB" sz="1100" dirty="0" smtClean="0">
                <a:latin typeface="Sassoon Primary Std" panose="020B0503020103030203" pitchFamily="34" charset="0"/>
              </a:rPr>
              <a:t>hat you may have around the house </a:t>
            </a:r>
          </a:p>
          <a:p>
            <a:r>
              <a:rPr lang="en-GB" sz="1100" dirty="0" smtClean="0">
                <a:latin typeface="Sassoon Primary Std" panose="020B0503020103030203" pitchFamily="34" charset="0"/>
              </a:rPr>
              <a:t>to practise reading a variety of scales. </a:t>
            </a:r>
          </a:p>
        </p:txBody>
      </p:sp>
      <p:pic>
        <p:nvPicPr>
          <p:cNvPr id="10" name="Picture 9"/>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713695" y="159407"/>
            <a:ext cx="3269578" cy="2175756"/>
          </a:xfrm>
          <a:prstGeom prst="rect">
            <a:avLst/>
          </a:prstGeom>
        </p:spPr>
      </p:pic>
      <p:sp>
        <p:nvSpPr>
          <p:cNvPr id="11" name="Rectangle 10"/>
          <p:cNvSpPr/>
          <p:nvPr/>
        </p:nvSpPr>
        <p:spPr>
          <a:xfrm>
            <a:off x="8854629" y="2729308"/>
            <a:ext cx="3128644" cy="954107"/>
          </a:xfrm>
          <a:prstGeom prst="rect">
            <a:avLst/>
          </a:prstGeom>
        </p:spPr>
        <p:txBody>
          <a:bodyPr wrap="square">
            <a:spAutoFit/>
          </a:bodyPr>
          <a:lstStyle/>
          <a:p>
            <a:pPr algn="ctr"/>
            <a:r>
              <a:rPr lang="en-GB" sz="1400" dirty="0" smtClean="0">
                <a:latin typeface="Sassoon Primary Std" panose="020B0503020103030203" pitchFamily="34" charset="0"/>
              </a:rPr>
              <a:t>Food packaging around the home</a:t>
            </a:r>
          </a:p>
          <a:p>
            <a:pPr algn="ctr"/>
            <a:r>
              <a:rPr lang="en-GB" sz="1400" dirty="0" smtClean="0">
                <a:latin typeface="Sassoon Primary Std" panose="020B0503020103030203" pitchFamily="34" charset="0"/>
              </a:rPr>
              <a:t>Can be used for spotting numbers, adding numbers together and working out and reading percentages.</a:t>
            </a:r>
            <a:endParaRPr lang="en-GB" sz="1400" dirty="0">
              <a:latin typeface="Sassoon Primary Std" panose="020B0503020103030203" pitchFamily="34" charset="0"/>
            </a:endParaRPr>
          </a:p>
        </p:txBody>
      </p:sp>
      <p:pic>
        <p:nvPicPr>
          <p:cNvPr id="12" name="Picture 11"/>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360088" y="2453886"/>
            <a:ext cx="3028950" cy="1504950"/>
          </a:xfrm>
          <a:prstGeom prst="rect">
            <a:avLst/>
          </a:prstGeom>
        </p:spPr>
      </p:pic>
      <p:sp>
        <p:nvSpPr>
          <p:cNvPr id="13" name="Rectangle 12"/>
          <p:cNvSpPr/>
          <p:nvPr/>
        </p:nvSpPr>
        <p:spPr>
          <a:xfrm>
            <a:off x="5503442" y="4077560"/>
            <a:ext cx="4205334" cy="430887"/>
          </a:xfrm>
          <a:prstGeom prst="rect">
            <a:avLst/>
          </a:prstGeom>
        </p:spPr>
        <p:txBody>
          <a:bodyPr wrap="square">
            <a:spAutoFit/>
          </a:bodyPr>
          <a:lstStyle/>
          <a:p>
            <a:pPr algn="ctr"/>
            <a:r>
              <a:rPr lang="en-GB" sz="1100" dirty="0" smtClean="0">
                <a:solidFill>
                  <a:prstClr val="black"/>
                </a:solidFill>
                <a:latin typeface="Sassoon Primary Std" panose="020B0503020103030203" pitchFamily="34" charset="0"/>
              </a:rPr>
              <a:t>Packaging can be used to support with understanding 3D shapes and their nets. </a:t>
            </a:r>
            <a:endParaRPr lang="en-GB" sz="1100" dirty="0">
              <a:solidFill>
                <a:prstClr val="black"/>
              </a:solidFill>
              <a:latin typeface="Sassoon Primary Std" panose="020B0503020103030203" pitchFamily="34" charset="0"/>
            </a:endParaRPr>
          </a:p>
        </p:txBody>
      </p:sp>
    </p:spTree>
    <p:extLst>
      <p:ext uri="{BB962C8B-B14F-4D97-AF65-F5344CB8AC3E}">
        <p14:creationId xmlns:p14="http://schemas.microsoft.com/office/powerpoint/2010/main" val="976286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 Primary Std" panose="020B0503020103030203" pitchFamily="34" charset="0"/>
              </a:rPr>
              <a:t>Maths at home – Times tables</a:t>
            </a:r>
            <a:endParaRPr lang="en-GB" dirty="0">
              <a:latin typeface="Sassoon Primary Std" panose="020B0503020103030203" pitchFamily="34" charset="0"/>
            </a:endParaRPr>
          </a:p>
        </p:txBody>
      </p:sp>
      <p:sp>
        <p:nvSpPr>
          <p:cNvPr id="3" name="Content Placeholder 2"/>
          <p:cNvSpPr>
            <a:spLocks noGrp="1"/>
          </p:cNvSpPr>
          <p:nvPr>
            <p:ph idx="1"/>
          </p:nvPr>
        </p:nvSpPr>
        <p:spPr>
          <a:xfrm>
            <a:off x="523240" y="1429385"/>
            <a:ext cx="10515600" cy="4351338"/>
          </a:xfrm>
        </p:spPr>
        <p:txBody>
          <a:bodyPr>
            <a:normAutofit fontScale="25000" lnSpcReduction="20000"/>
          </a:bodyPr>
          <a:lstStyle/>
          <a:p>
            <a:pPr marL="0" lvl="0" indent="0">
              <a:lnSpc>
                <a:spcPct val="150000"/>
              </a:lnSpc>
              <a:spcBef>
                <a:spcPts val="0"/>
              </a:spcBef>
              <a:buNone/>
            </a:pPr>
            <a:r>
              <a:rPr lang="en-GB" sz="7200" dirty="0">
                <a:solidFill>
                  <a:prstClr val="black"/>
                </a:solidFill>
                <a:latin typeface="Sassoon Primary Std" panose="020B0503020103030203" pitchFamily="34" charset="0"/>
              </a:rPr>
              <a:t>Times tables are the foundation of mathematical learning and are the building blocks upon which other mathematical thinking is built.</a:t>
            </a:r>
          </a:p>
          <a:p>
            <a:pPr marL="0" indent="0">
              <a:buNone/>
            </a:pPr>
            <a:endParaRPr lang="en-US" sz="7200" dirty="0">
              <a:latin typeface="Sassoon Primary Std" panose="020B0503020103030203" pitchFamily="34" charset="0"/>
            </a:endParaRPr>
          </a:p>
          <a:p>
            <a:pPr marL="0" indent="0">
              <a:buNone/>
            </a:pPr>
            <a:r>
              <a:rPr lang="en-US" sz="7200" dirty="0">
                <a:latin typeface="Sassoon Primary Std" panose="020B0503020103030203" pitchFamily="34" charset="0"/>
              </a:rPr>
              <a:t>There are two overwhelming reasons why we need children to </a:t>
            </a:r>
            <a:r>
              <a:rPr lang="en-US" sz="7200" dirty="0" err="1">
                <a:latin typeface="Sassoon Primary Std" panose="020B0503020103030203" pitchFamily="34" charset="0"/>
              </a:rPr>
              <a:t>prioritise</a:t>
            </a:r>
            <a:r>
              <a:rPr lang="en-US" sz="7200" dirty="0">
                <a:latin typeface="Sassoon Primary Std" panose="020B0503020103030203" pitchFamily="34" charset="0"/>
              </a:rPr>
              <a:t> learning their times tables:</a:t>
            </a:r>
          </a:p>
          <a:p>
            <a:pPr marL="0" indent="0">
              <a:buNone/>
            </a:pPr>
            <a:endParaRPr lang="en-US" sz="7200" dirty="0">
              <a:latin typeface="Sassoon Primary Std" panose="020B0503020103030203" pitchFamily="34" charset="0"/>
            </a:endParaRPr>
          </a:p>
          <a:p>
            <a:pPr marL="0" indent="0">
              <a:buNone/>
            </a:pPr>
            <a:r>
              <a:rPr lang="en-US" sz="7200" dirty="0">
                <a:latin typeface="Sassoon Primary Std" panose="020B0503020103030203" pitchFamily="34" charset="0"/>
              </a:rPr>
              <a:t>1. Times tables are fundamental to many </a:t>
            </a:r>
            <a:r>
              <a:rPr lang="en-US" sz="7200" dirty="0" err="1">
                <a:latin typeface="Sassoon Primary Std" panose="020B0503020103030203" pitchFamily="34" charset="0"/>
              </a:rPr>
              <a:t>maths</a:t>
            </a:r>
            <a:r>
              <a:rPr lang="en-US" sz="7200" dirty="0">
                <a:latin typeface="Sassoon Primary Std" panose="020B0503020103030203" pitchFamily="34" charset="0"/>
              </a:rPr>
              <a:t> topics</a:t>
            </a:r>
          </a:p>
          <a:p>
            <a:pPr marL="0" indent="0">
              <a:buNone/>
            </a:pPr>
            <a:r>
              <a:rPr lang="en-US" sz="7200" dirty="0">
                <a:latin typeface="Sassoon Primary Std" panose="020B0503020103030203" pitchFamily="34" charset="0"/>
              </a:rPr>
              <a:t>Fractions is the most obvious area where learning times tables well is essential. However, every multiplication, division, long multiplication method and short division and long division method require speed and instant recall of times tables.</a:t>
            </a:r>
          </a:p>
          <a:p>
            <a:pPr marL="0" indent="0">
              <a:buNone/>
            </a:pPr>
            <a:r>
              <a:rPr lang="en-US" sz="7200" dirty="0">
                <a:latin typeface="Sassoon Primary Std" panose="020B0503020103030203" pitchFamily="34" charset="0"/>
              </a:rPr>
              <a:t>Times tables are central to KS2 Maths and need to be embedded by Year 4 in order for pupils to practice and cement this skill. Otherwise, pupils will struggle as they move up Key Stage 2 and prepare for their KS2 SATs and beyond.</a:t>
            </a:r>
          </a:p>
          <a:p>
            <a:pPr marL="0" indent="0">
              <a:buNone/>
            </a:pPr>
            <a:endParaRPr lang="en-US" sz="7200" dirty="0">
              <a:latin typeface="Sassoon Primary Std" panose="020B0503020103030203" pitchFamily="34" charset="0"/>
            </a:endParaRPr>
          </a:p>
          <a:p>
            <a:pPr marL="0" indent="0">
              <a:buNone/>
            </a:pPr>
            <a:r>
              <a:rPr lang="en-US" sz="7200" dirty="0">
                <a:latin typeface="Sassoon Primary Std" panose="020B0503020103030203" pitchFamily="34" charset="0"/>
              </a:rPr>
              <a:t>2. Freeing up working memory allows pupils to develop their reasoning skills</a:t>
            </a:r>
          </a:p>
          <a:p>
            <a:pPr marL="0" indent="0">
              <a:buNone/>
            </a:pPr>
            <a:r>
              <a:rPr lang="en-US" sz="7200" dirty="0">
                <a:latin typeface="Sassoon Primary Std" panose="020B0503020103030203" pitchFamily="34" charset="0"/>
              </a:rPr>
              <a:t>There are certain mental </a:t>
            </a:r>
            <a:r>
              <a:rPr lang="en-US" sz="7200" dirty="0" err="1">
                <a:latin typeface="Sassoon Primary Std" panose="020B0503020103030203" pitchFamily="34" charset="0"/>
              </a:rPr>
              <a:t>maths</a:t>
            </a:r>
            <a:r>
              <a:rPr lang="en-US" sz="7200" dirty="0">
                <a:latin typeface="Sassoon Primary Std" panose="020B0503020103030203" pitchFamily="34" charset="0"/>
              </a:rPr>
              <a:t> facts and operations children need to be able to carry out quickly and with a degree of automaticity in order to free up their working memory for newer, more challenging tasks at hand.</a:t>
            </a:r>
          </a:p>
          <a:p>
            <a:pPr marL="0" indent="0">
              <a:buNone/>
            </a:pPr>
            <a:r>
              <a:rPr lang="en-US" sz="7200" dirty="0">
                <a:latin typeface="Sassoon Primary Std" panose="020B0503020103030203" pitchFamily="34" charset="0"/>
              </a:rPr>
              <a:t>If we can ensure the transition of times tables facts to children’s long term memory and times tables can become an instantly recallable fact the working memory can be freed up for reasoning.</a:t>
            </a:r>
          </a:p>
          <a:p>
            <a:pPr marL="0" indent="0">
              <a:buNone/>
            </a:pPr>
            <a:endParaRPr lang="en-GB" dirty="0"/>
          </a:p>
        </p:txBody>
      </p:sp>
    </p:spTree>
    <p:extLst>
      <p:ext uri="{BB962C8B-B14F-4D97-AF65-F5344CB8AC3E}">
        <p14:creationId xmlns:p14="http://schemas.microsoft.com/office/powerpoint/2010/main" val="39860358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Sassoon Primary Std" panose="020B0503020103030203" pitchFamily="34" charset="0"/>
              </a:rPr>
              <a:t>Times tables</a:t>
            </a:r>
            <a:endParaRPr lang="en-GB" dirty="0">
              <a:latin typeface="Sassoon Primary Std" panose="020B0503020103030203" pitchFamily="34" charset="0"/>
            </a:endParaRPr>
          </a:p>
        </p:txBody>
      </p:sp>
      <p:sp>
        <p:nvSpPr>
          <p:cNvPr id="3" name="Content Placeholder 2"/>
          <p:cNvSpPr>
            <a:spLocks noGrp="1"/>
          </p:cNvSpPr>
          <p:nvPr>
            <p:ph idx="1"/>
          </p:nvPr>
        </p:nvSpPr>
        <p:spPr>
          <a:xfrm>
            <a:off x="970280" y="1459865"/>
            <a:ext cx="10515600" cy="4351338"/>
          </a:xfrm>
        </p:spPr>
        <p:txBody>
          <a:bodyPr>
            <a:normAutofit lnSpcReduction="10000"/>
          </a:bodyPr>
          <a:lstStyle/>
          <a:p>
            <a:pPr marL="0" indent="0" algn="ctr">
              <a:buNone/>
            </a:pPr>
            <a:r>
              <a:rPr lang="en-GB" sz="1700" b="1" dirty="0">
                <a:latin typeface="Sassoon Primary Std" panose="020B0503020103030203" pitchFamily="34" charset="0"/>
              </a:rPr>
              <a:t>Start small – </a:t>
            </a:r>
            <a:r>
              <a:rPr lang="en-GB" sz="1700" dirty="0">
                <a:latin typeface="Sassoon Primary Std" panose="020B0503020103030203" pitchFamily="34" charset="0"/>
              </a:rPr>
              <a:t>set a target to learn one set of times table – don’t be overwhelmed by learning them all at once</a:t>
            </a:r>
            <a:r>
              <a:rPr lang="en-GB" sz="1700" dirty="0" smtClean="0">
                <a:latin typeface="Sassoon Primary Std" panose="020B0503020103030203" pitchFamily="34" charset="0"/>
              </a:rPr>
              <a:t>;</a:t>
            </a:r>
          </a:p>
          <a:p>
            <a:pPr marL="0" indent="0" algn="ctr">
              <a:buNone/>
            </a:pPr>
            <a:endParaRPr lang="en-GB" sz="1700" dirty="0">
              <a:latin typeface="Sassoon Primary Std" panose="020B0503020103030203" pitchFamily="34" charset="0"/>
            </a:endParaRPr>
          </a:p>
          <a:p>
            <a:pPr marL="457200" lvl="1" indent="0" algn="ctr">
              <a:buNone/>
            </a:pPr>
            <a:r>
              <a:rPr lang="en-GB" sz="1600" b="1" dirty="0" smtClean="0">
                <a:solidFill>
                  <a:schemeClr val="accent1">
                    <a:lumMod val="75000"/>
                  </a:schemeClr>
                </a:solidFill>
                <a:latin typeface="Sassoon Primary Std" panose="020B0503020103030203" pitchFamily="34" charset="0"/>
              </a:rPr>
              <a:t>First </a:t>
            </a:r>
            <a:r>
              <a:rPr lang="en-GB" sz="1600" b="1" dirty="0">
                <a:solidFill>
                  <a:schemeClr val="accent1">
                    <a:lumMod val="75000"/>
                  </a:schemeClr>
                </a:solidFill>
                <a:latin typeface="Sassoon Primary Std" panose="020B0503020103030203" pitchFamily="34" charset="0"/>
              </a:rPr>
              <a:t>Step: Learning to count in 2’s </a:t>
            </a:r>
          </a:p>
          <a:p>
            <a:pPr marL="128016" lvl="1" indent="0">
              <a:buNone/>
            </a:pPr>
            <a:r>
              <a:rPr lang="en-GB" sz="1600" dirty="0">
                <a:latin typeface="Sassoon Primary Std" panose="020B0503020103030203" pitchFamily="34" charset="0"/>
              </a:rPr>
              <a:t>This allows children to begin to see the </a:t>
            </a:r>
            <a:r>
              <a:rPr lang="en-GB" sz="1600" b="1" dirty="0">
                <a:latin typeface="Sassoon Primary Std" panose="020B0503020103030203" pitchFamily="34" charset="0"/>
              </a:rPr>
              <a:t>pattern</a:t>
            </a:r>
            <a:r>
              <a:rPr lang="en-GB" sz="1600" dirty="0">
                <a:latin typeface="Sassoon Primary Std" panose="020B0503020103030203" pitchFamily="34" charset="0"/>
              </a:rPr>
              <a:t> that multiplication is </a:t>
            </a:r>
            <a:r>
              <a:rPr lang="en-GB" sz="1600" b="1" dirty="0">
                <a:latin typeface="Sassoon Primary Std" panose="020B0503020103030203" pitchFamily="34" charset="0"/>
              </a:rPr>
              <a:t>repeated addition</a:t>
            </a:r>
            <a:r>
              <a:rPr lang="en-GB" sz="1600" dirty="0">
                <a:latin typeface="Sassoon Primary Std" panose="020B0503020103030203" pitchFamily="34" charset="0"/>
              </a:rPr>
              <a:t> (</a:t>
            </a:r>
            <a:r>
              <a:rPr lang="en-GB" sz="1600" dirty="0" smtClean="0">
                <a:latin typeface="Sassoon Primary Std" panose="020B0503020103030203" pitchFamily="34" charset="0"/>
              </a:rPr>
              <a:t>KS1)</a:t>
            </a:r>
          </a:p>
          <a:p>
            <a:pPr marL="128016" lvl="1" indent="0">
              <a:buNone/>
            </a:pPr>
            <a:endParaRPr lang="en-GB" sz="1600" dirty="0" smtClean="0">
              <a:latin typeface="Sassoon Primary Std" panose="020B0503020103030203" pitchFamily="34" charset="0"/>
            </a:endParaRPr>
          </a:p>
          <a:p>
            <a:pPr marL="128016" lvl="1" indent="0" algn="ctr">
              <a:buNone/>
            </a:pPr>
            <a:r>
              <a:rPr lang="en-GB" sz="1600" b="1" dirty="0" smtClean="0">
                <a:solidFill>
                  <a:schemeClr val="accent1">
                    <a:lumMod val="75000"/>
                  </a:schemeClr>
                </a:solidFill>
                <a:latin typeface="Sassoon Primary Std" panose="020B0503020103030203" pitchFamily="34" charset="0"/>
              </a:rPr>
              <a:t>Second </a:t>
            </a:r>
            <a:r>
              <a:rPr lang="en-GB" sz="1600" b="1" dirty="0">
                <a:solidFill>
                  <a:schemeClr val="accent1">
                    <a:lumMod val="75000"/>
                  </a:schemeClr>
                </a:solidFill>
                <a:latin typeface="Sassoon Primary Std" panose="020B0503020103030203" pitchFamily="34" charset="0"/>
              </a:rPr>
              <a:t>Step: Beginning the memorisation process</a:t>
            </a:r>
          </a:p>
          <a:p>
            <a:pPr marL="128016" lvl="1" indent="0" algn="ctr">
              <a:buNone/>
            </a:pPr>
            <a:r>
              <a:rPr lang="en-GB" sz="1600" dirty="0">
                <a:latin typeface="Sassoon Primary Std" panose="020B0503020103030203" pitchFamily="34" charset="0"/>
              </a:rPr>
              <a:t>When beginning to memorise, start with the times tables facts for </a:t>
            </a:r>
            <a:r>
              <a:rPr lang="en-GB" sz="1600" b="1" dirty="0">
                <a:latin typeface="Sassoon Primary Std" panose="020B0503020103030203" pitchFamily="34" charset="0"/>
              </a:rPr>
              <a:t>1 x 2, 5 x 2 then 10 x 2</a:t>
            </a:r>
            <a:r>
              <a:rPr lang="en-GB" sz="1600" dirty="0">
                <a:latin typeface="Sassoon Primary Std" panose="020B0503020103030203" pitchFamily="34" charset="0"/>
              </a:rPr>
              <a:t>. Starting with these each time helps build confidence </a:t>
            </a:r>
            <a:endParaRPr lang="en-GB" sz="1600" dirty="0" smtClean="0">
              <a:latin typeface="Sassoon Primary Std" panose="020B0503020103030203" pitchFamily="34" charset="0"/>
            </a:endParaRPr>
          </a:p>
          <a:p>
            <a:pPr marL="128016" lvl="1" indent="0" algn="ctr">
              <a:buNone/>
            </a:pPr>
            <a:endParaRPr lang="en-GB" sz="1600" b="1" dirty="0">
              <a:solidFill>
                <a:schemeClr val="accent1">
                  <a:lumMod val="75000"/>
                </a:schemeClr>
              </a:solidFill>
              <a:latin typeface="Sassoon Primary Std" panose="020B0503020103030203" pitchFamily="34" charset="0"/>
            </a:endParaRPr>
          </a:p>
          <a:p>
            <a:pPr marL="128016" lvl="1" indent="0" algn="ctr">
              <a:buNone/>
            </a:pPr>
            <a:r>
              <a:rPr lang="en-GB" sz="1600" b="1" dirty="0" smtClean="0">
                <a:solidFill>
                  <a:schemeClr val="accent1">
                    <a:lumMod val="75000"/>
                  </a:schemeClr>
                </a:solidFill>
                <a:latin typeface="Sassoon Primary Std" panose="020B0503020103030203" pitchFamily="34" charset="0"/>
              </a:rPr>
              <a:t>Third </a:t>
            </a:r>
            <a:r>
              <a:rPr lang="en-GB" sz="1600" b="1" dirty="0">
                <a:solidFill>
                  <a:schemeClr val="accent1">
                    <a:lumMod val="75000"/>
                  </a:schemeClr>
                </a:solidFill>
                <a:latin typeface="Sassoon Primary Std" panose="020B0503020103030203" pitchFamily="34" charset="0"/>
              </a:rPr>
              <a:t>Step: Building up</a:t>
            </a:r>
          </a:p>
          <a:p>
            <a:pPr marL="128016" lvl="1" indent="0" algn="ctr">
              <a:buNone/>
            </a:pPr>
            <a:r>
              <a:rPr lang="en-GB" sz="1600" dirty="0">
                <a:latin typeface="Sassoon Primary Std" panose="020B0503020103030203" pitchFamily="34" charset="0"/>
              </a:rPr>
              <a:t>Start building up the memorisation of the times tables, can you spot a </a:t>
            </a:r>
            <a:r>
              <a:rPr lang="en-GB" sz="1600" b="1" dirty="0">
                <a:latin typeface="Sassoon Primary Std" panose="020B0503020103030203" pitchFamily="34" charset="0"/>
              </a:rPr>
              <a:t>relationship</a:t>
            </a:r>
            <a:r>
              <a:rPr lang="en-GB" sz="1600" dirty="0">
                <a:latin typeface="Sassoon Primary Std" panose="020B0503020103030203" pitchFamily="34" charset="0"/>
              </a:rPr>
              <a:t> between the numbers? </a:t>
            </a:r>
            <a:r>
              <a:rPr lang="en-GB" sz="1600" b="1" dirty="0">
                <a:solidFill>
                  <a:schemeClr val="tx2">
                    <a:lumMod val="60000"/>
                    <a:lumOff val="40000"/>
                  </a:schemeClr>
                </a:solidFill>
                <a:latin typeface="Sassoon Primary Std" panose="020B0503020103030203" pitchFamily="34" charset="0"/>
              </a:rPr>
              <a:t>2 x 2 and 4 x 2</a:t>
            </a:r>
            <a:r>
              <a:rPr lang="en-GB" sz="1600" dirty="0">
                <a:solidFill>
                  <a:schemeClr val="tx2">
                    <a:lumMod val="60000"/>
                    <a:lumOff val="40000"/>
                  </a:schemeClr>
                </a:solidFill>
                <a:latin typeface="Sassoon Primary Std" panose="020B0503020103030203" pitchFamily="34" charset="0"/>
              </a:rPr>
              <a:t>? Does that make working out </a:t>
            </a:r>
            <a:r>
              <a:rPr lang="en-GB" sz="1600" b="1" dirty="0">
                <a:solidFill>
                  <a:schemeClr val="tx2">
                    <a:lumMod val="60000"/>
                    <a:lumOff val="40000"/>
                  </a:schemeClr>
                </a:solidFill>
                <a:latin typeface="Sassoon Primary Std" panose="020B0503020103030203" pitchFamily="34" charset="0"/>
              </a:rPr>
              <a:t>8 x 2 easier </a:t>
            </a:r>
            <a:r>
              <a:rPr lang="en-GB" sz="1600" dirty="0">
                <a:solidFill>
                  <a:schemeClr val="tx2">
                    <a:lumMod val="60000"/>
                    <a:lumOff val="40000"/>
                  </a:schemeClr>
                </a:solidFill>
                <a:latin typeface="Sassoon Primary Std" panose="020B0503020103030203" pitchFamily="34" charset="0"/>
              </a:rPr>
              <a:t>to work </a:t>
            </a:r>
            <a:r>
              <a:rPr lang="en-GB" sz="1600" dirty="0" smtClean="0">
                <a:solidFill>
                  <a:schemeClr val="tx2">
                    <a:lumMod val="60000"/>
                    <a:lumOff val="40000"/>
                  </a:schemeClr>
                </a:solidFill>
                <a:latin typeface="Sassoon Primary Std" panose="020B0503020103030203" pitchFamily="34" charset="0"/>
              </a:rPr>
              <a:t>out/memorise?</a:t>
            </a:r>
          </a:p>
          <a:p>
            <a:pPr marL="128016" lvl="1" indent="0" algn="ctr">
              <a:buNone/>
            </a:pPr>
            <a:endParaRPr lang="en-GB" sz="1600" b="1" dirty="0" smtClean="0">
              <a:solidFill>
                <a:schemeClr val="accent1">
                  <a:lumMod val="75000"/>
                </a:schemeClr>
              </a:solidFill>
              <a:latin typeface="Sassoon Primary Std" panose="020B0503020103030203" pitchFamily="34" charset="0"/>
            </a:endParaRPr>
          </a:p>
          <a:p>
            <a:pPr marL="128016" lvl="1" indent="0" algn="ctr">
              <a:buNone/>
            </a:pPr>
            <a:r>
              <a:rPr lang="en-GB" sz="1600" b="1" dirty="0" smtClean="0">
                <a:solidFill>
                  <a:schemeClr val="accent1">
                    <a:lumMod val="75000"/>
                  </a:schemeClr>
                </a:solidFill>
                <a:latin typeface="Sassoon Primary Std" panose="020B0503020103030203" pitchFamily="34" charset="0"/>
              </a:rPr>
              <a:t>Fourth </a:t>
            </a:r>
            <a:r>
              <a:rPr lang="en-GB" sz="1600" b="1" dirty="0">
                <a:solidFill>
                  <a:schemeClr val="accent1">
                    <a:lumMod val="75000"/>
                  </a:schemeClr>
                </a:solidFill>
                <a:latin typeface="Sassoon Primary Std" panose="020B0503020103030203" pitchFamily="34" charset="0"/>
              </a:rPr>
              <a:t>Step: </a:t>
            </a:r>
            <a:r>
              <a:rPr lang="en-GB" sz="1600" b="1" dirty="0" smtClean="0">
                <a:solidFill>
                  <a:schemeClr val="accent1">
                    <a:lumMod val="75000"/>
                  </a:schemeClr>
                </a:solidFill>
                <a:latin typeface="Sassoon Primary Std" panose="020B0503020103030203" pitchFamily="34" charset="0"/>
              </a:rPr>
              <a:t>Practice</a:t>
            </a:r>
          </a:p>
          <a:p>
            <a:pPr marL="128016" lvl="1" indent="0" algn="ctr">
              <a:buNone/>
            </a:pPr>
            <a:r>
              <a:rPr lang="en-GB" sz="1600" dirty="0" smtClean="0">
                <a:latin typeface="Sassoon Primary Std" panose="020B0503020103030203" pitchFamily="34" charset="0"/>
              </a:rPr>
              <a:t>Start </a:t>
            </a:r>
            <a:r>
              <a:rPr lang="en-GB" sz="1600" dirty="0">
                <a:latin typeface="Sassoon Primary Std" panose="020B0503020103030203" pitchFamily="34" charset="0"/>
              </a:rPr>
              <a:t>by practising them in order, progressing to out of order. Play games to help build fluency and soon your child’s confidence will follow.</a:t>
            </a:r>
          </a:p>
          <a:p>
            <a:pPr marL="0" indent="0">
              <a:buNone/>
            </a:pPr>
            <a:endParaRPr lang="en-GB" dirty="0"/>
          </a:p>
        </p:txBody>
      </p:sp>
    </p:spTree>
    <p:extLst>
      <p:ext uri="{BB962C8B-B14F-4D97-AF65-F5344CB8AC3E}">
        <p14:creationId xmlns:p14="http://schemas.microsoft.com/office/powerpoint/2010/main" val="1795089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DDD7D160-7CF5-4815-A2DD-7601C0D4C442}"/>
              </a:ext>
            </a:extLst>
          </p:cNvPr>
          <p:cNvSpPr txBox="1"/>
          <p:nvPr/>
        </p:nvSpPr>
        <p:spPr>
          <a:xfrm>
            <a:off x="-17386" y="3385542"/>
            <a:ext cx="12209387" cy="2554545"/>
          </a:xfrm>
          <a:prstGeom prst="rect">
            <a:avLst/>
          </a:prstGeom>
          <a:solidFill>
            <a:schemeClr val="accent6">
              <a:lumMod val="40000"/>
              <a:lumOff val="60000"/>
            </a:schemeClr>
          </a:solidFill>
        </p:spPr>
        <p:txBody>
          <a:bodyPr wrap="square" rtlCol="0">
            <a:spAutoFit/>
          </a:bodyPr>
          <a:lstStyle/>
          <a:p>
            <a:pPr marL="457200" indent="-457200">
              <a:buFont typeface="Arial" panose="020B0604020202020204" pitchFamily="34" charset="0"/>
              <a:buChar char="•"/>
            </a:pPr>
            <a:r>
              <a:rPr lang="en-GB" sz="3200" dirty="0">
                <a:latin typeface="Sassoon Primary Std" panose="020B0503020103030203" pitchFamily="34" charset="0"/>
              </a:rPr>
              <a:t>there is an emphasis on the 6, 7, 8, 9 and 12 multiplication tables because these have been determined to be the most difficult multiplication tables</a:t>
            </a:r>
          </a:p>
          <a:p>
            <a:pPr marL="457200" indent="-457200">
              <a:buFont typeface="Arial" panose="020B0604020202020204" pitchFamily="34" charset="0"/>
              <a:buChar char="•"/>
            </a:pPr>
            <a:r>
              <a:rPr lang="en-GB" sz="3200" dirty="0">
                <a:latin typeface="Sassoon Primary Std" panose="020B0503020103030203" pitchFamily="34" charset="0"/>
              </a:rPr>
              <a:t>we will share your child’s results with you on their Summer </a:t>
            </a:r>
            <a:r>
              <a:rPr lang="en-GB" sz="3200" dirty="0" smtClean="0">
                <a:latin typeface="Sassoon Primary Std" panose="020B0503020103030203" pitchFamily="34" charset="0"/>
              </a:rPr>
              <a:t>term report.</a:t>
            </a:r>
            <a:endParaRPr lang="en-GB" sz="3200" dirty="0">
              <a:latin typeface="Sassoon Primary Std" panose="020B0503020103030203" pitchFamily="34" charset="0"/>
            </a:endParaRPr>
          </a:p>
        </p:txBody>
      </p:sp>
      <p:sp>
        <p:nvSpPr>
          <p:cNvPr id="4" name="Rectangle 3">
            <a:extLst>
              <a:ext uri="{FF2B5EF4-FFF2-40B4-BE49-F238E27FC236}">
                <a16:creationId xmlns="" xmlns:a16="http://schemas.microsoft.com/office/drawing/2014/main" id="{FBA2A202-09DB-4947-87AF-2DA9AC528991}"/>
              </a:ext>
            </a:extLst>
          </p:cNvPr>
          <p:cNvSpPr/>
          <p:nvPr/>
        </p:nvSpPr>
        <p:spPr>
          <a:xfrm>
            <a:off x="1" y="0"/>
            <a:ext cx="12192000" cy="3323987"/>
          </a:xfrm>
          <a:prstGeom prst="rect">
            <a:avLst/>
          </a:prstGeom>
          <a:solidFill>
            <a:schemeClr val="accent6">
              <a:lumMod val="40000"/>
              <a:lumOff val="60000"/>
            </a:schemeClr>
          </a:solidFill>
        </p:spPr>
        <p:txBody>
          <a:bodyPr wrap="square">
            <a:spAutoFit/>
          </a:bodyPr>
          <a:lstStyle/>
          <a:p>
            <a:pPr lvl="0"/>
            <a:r>
              <a:rPr lang="en-GB" sz="3200" u="sng" dirty="0" smtClean="0">
                <a:solidFill>
                  <a:prstClr val="black"/>
                </a:solidFill>
                <a:latin typeface="Sassoon Primary Std" panose="020B0503020103030203" pitchFamily="34" charset="0"/>
              </a:rPr>
              <a:t>MTC – Multiplication Tables Check - What </a:t>
            </a:r>
            <a:r>
              <a:rPr lang="en-GB" sz="3200" u="sng" dirty="0">
                <a:solidFill>
                  <a:prstClr val="black"/>
                </a:solidFill>
                <a:latin typeface="Sassoon Primary Std" panose="020B0503020103030203" pitchFamily="34" charset="0"/>
              </a:rPr>
              <a:t>is it?</a:t>
            </a:r>
          </a:p>
          <a:p>
            <a:pPr lvl="0"/>
            <a:endParaRPr lang="en-GB" sz="3200" u="sng" dirty="0">
              <a:solidFill>
                <a:prstClr val="black"/>
              </a:solidFill>
              <a:latin typeface="Sassoon Primary Std" panose="020B0503020103030203" pitchFamily="34" charset="0"/>
            </a:endParaRPr>
          </a:p>
          <a:p>
            <a:pPr lvl="0"/>
            <a:endParaRPr lang="en-GB" u="sng" dirty="0">
              <a:solidFill>
                <a:prstClr val="black"/>
              </a:solidFill>
              <a:latin typeface="Sassoon Primary Std" panose="020B0503020103030203" pitchFamily="34" charset="0"/>
            </a:endParaRPr>
          </a:p>
          <a:p>
            <a:pPr marL="457200" lvl="0" indent="-457200">
              <a:buFont typeface="Arial" panose="020B0604020202020204" pitchFamily="34" charset="0"/>
              <a:buChar char="•"/>
            </a:pPr>
            <a:r>
              <a:rPr lang="en-US" sz="3200" dirty="0" smtClean="0">
                <a:solidFill>
                  <a:prstClr val="black"/>
                </a:solidFill>
                <a:latin typeface="Sassoon Primary Std" panose="020B0503020103030203" pitchFamily="34" charset="0"/>
              </a:rPr>
              <a:t>It is a Year 4 statutory test</a:t>
            </a:r>
            <a:endParaRPr lang="en-GB" sz="3200" dirty="0" smtClean="0">
              <a:solidFill>
                <a:prstClr val="black"/>
              </a:solidFill>
              <a:latin typeface="Sassoon Primary Std" panose="020B0503020103030203" pitchFamily="34" charset="0"/>
            </a:endParaRPr>
          </a:p>
          <a:p>
            <a:pPr marL="457200" lvl="0" indent="-457200">
              <a:buFont typeface="Arial" panose="020B0604020202020204" pitchFamily="34" charset="0"/>
              <a:buChar char="•"/>
            </a:pPr>
            <a:r>
              <a:rPr lang="en-GB" sz="3200" dirty="0" smtClean="0">
                <a:solidFill>
                  <a:prstClr val="black"/>
                </a:solidFill>
                <a:latin typeface="Sassoon Primary Std" panose="020B0503020103030203" pitchFamily="34" charset="0"/>
              </a:rPr>
              <a:t>25 </a:t>
            </a:r>
            <a:r>
              <a:rPr lang="en-GB" sz="3200" dirty="0">
                <a:solidFill>
                  <a:prstClr val="black"/>
                </a:solidFill>
                <a:latin typeface="Sassoon Primary Std" panose="020B0503020103030203" pitchFamily="34" charset="0"/>
              </a:rPr>
              <a:t>questions in the format 6 X 5 =</a:t>
            </a:r>
          </a:p>
          <a:p>
            <a:pPr marL="457200" lvl="0" indent="-457200">
              <a:buFont typeface="Arial" panose="020B0604020202020204" pitchFamily="34" charset="0"/>
              <a:buChar char="•"/>
            </a:pPr>
            <a:r>
              <a:rPr lang="en-GB" sz="3200" dirty="0">
                <a:solidFill>
                  <a:prstClr val="black"/>
                </a:solidFill>
                <a:latin typeface="Sassoon Primary Std" panose="020B0503020103030203" pitchFamily="34" charset="0"/>
              </a:rPr>
              <a:t>no gaps </a:t>
            </a:r>
            <a:r>
              <a:rPr lang="en-GB" sz="3200" dirty="0" err="1">
                <a:solidFill>
                  <a:prstClr val="black"/>
                </a:solidFill>
                <a:latin typeface="Sassoon Primary Std" panose="020B0503020103030203" pitchFamily="34" charset="0"/>
              </a:rPr>
              <a:t>eg</a:t>
            </a:r>
            <a:r>
              <a:rPr lang="en-GB" sz="3200" dirty="0">
                <a:solidFill>
                  <a:prstClr val="black"/>
                </a:solidFill>
                <a:latin typeface="Sassoon Primary Std" panose="020B0503020103030203" pitchFamily="34" charset="0"/>
              </a:rPr>
              <a:t> 6 X ? = 30</a:t>
            </a:r>
          </a:p>
          <a:p>
            <a:pPr marL="457200" lvl="0" indent="-457200">
              <a:buFont typeface="Arial" panose="020B0604020202020204" pitchFamily="34" charset="0"/>
              <a:buChar char="•"/>
            </a:pPr>
            <a:r>
              <a:rPr lang="en-GB" sz="3200" dirty="0">
                <a:solidFill>
                  <a:prstClr val="black"/>
                </a:solidFill>
                <a:latin typeface="Sassoon Primary Std" panose="020B0503020103030203" pitchFamily="34" charset="0"/>
              </a:rPr>
              <a:t>6 seconds to answer each question</a:t>
            </a:r>
          </a:p>
        </p:txBody>
      </p:sp>
    </p:spTree>
    <p:extLst>
      <p:ext uri="{BB962C8B-B14F-4D97-AF65-F5344CB8AC3E}">
        <p14:creationId xmlns:p14="http://schemas.microsoft.com/office/powerpoint/2010/main" val="40349257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Maths at Home – Key instant recall facts</a:t>
            </a:r>
            <a:endParaRPr lang="en-GB" dirty="0"/>
          </a:p>
        </p:txBody>
      </p:sp>
      <p:sp>
        <p:nvSpPr>
          <p:cNvPr id="3" name="Content Placeholder 2"/>
          <p:cNvSpPr>
            <a:spLocks noGrp="1"/>
          </p:cNvSpPr>
          <p:nvPr>
            <p:ph idx="1"/>
          </p:nvPr>
        </p:nvSpPr>
        <p:spPr/>
        <p:txBody>
          <a:bodyPr>
            <a:normAutofit fontScale="77500" lnSpcReduction="20000"/>
          </a:bodyPr>
          <a:lstStyle/>
          <a:p>
            <a:pPr fontAlgn="t"/>
            <a:r>
              <a:rPr lang="en-US" dirty="0"/>
              <a:t>Key Instant Recall Facts, commonly known as KIRFs, are fundamental mathematical facts that children need to master during their primary school years. These facts include essential skills such as number bonds and times tables, which are critical for developing a solid foundation in mathematics.</a:t>
            </a:r>
          </a:p>
          <a:p>
            <a:pPr marL="0" indent="0" fontAlgn="t">
              <a:buNone/>
            </a:pPr>
            <a:endParaRPr lang="en-US" dirty="0"/>
          </a:p>
          <a:p>
            <a:pPr fontAlgn="t"/>
            <a:r>
              <a:rPr lang="en-US" dirty="0"/>
              <a:t>KIRFs play a vital role in helping children perform calculations with ease and confidence. Whether they are adding, subtracting, multiplying, or dividing, having these facts at their fingertips can significantly improve their speed and accuracy. Moreover, KIRFs underpin many other areas of mathematics, supporting children in more complex problem-solving and reasoning tasks.</a:t>
            </a:r>
          </a:p>
          <a:p>
            <a:pPr marL="0" indent="0" fontAlgn="t">
              <a:buNone/>
            </a:pPr>
            <a:endParaRPr lang="en-US" dirty="0"/>
          </a:p>
          <a:p>
            <a:pPr fontAlgn="t"/>
            <a:r>
              <a:rPr lang="en-US" dirty="0"/>
              <a:t>By regularly practicing these KIRFs, your child will build a robust mathematical foundation that will benefit them throughout their education. Use games, flashcards, or everyday situations to make learning these facts enjoyable and engaging. Happy learning!</a:t>
            </a:r>
          </a:p>
          <a:p>
            <a:pPr marL="0" indent="0" fontAlgn="t">
              <a:buNone/>
            </a:pPr>
            <a:endParaRPr lang="en-US" dirty="0"/>
          </a:p>
          <a:p>
            <a:pPr marL="0" indent="0">
              <a:buNone/>
            </a:pPr>
            <a:endParaRPr lang="en-GB" dirty="0"/>
          </a:p>
        </p:txBody>
      </p:sp>
    </p:spTree>
    <p:extLst>
      <p:ext uri="{BB962C8B-B14F-4D97-AF65-F5344CB8AC3E}">
        <p14:creationId xmlns:p14="http://schemas.microsoft.com/office/powerpoint/2010/main" val="46532200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Home…</a:t>
            </a:r>
            <a:endParaRPr lang="en-GB" dirty="0"/>
          </a:p>
        </p:txBody>
      </p:sp>
      <p:sp>
        <p:nvSpPr>
          <p:cNvPr id="4" name="AutoShape 2" descr="Times Table Rock Stars Wings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Times Table Rock Stars Wings Log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2837815" y="1743075"/>
            <a:ext cx="5810250" cy="3238500"/>
          </a:xfrm>
          <a:prstGeom prst="rect">
            <a:avLst/>
          </a:prstGeom>
        </p:spPr>
      </p:pic>
      <p:pic>
        <p:nvPicPr>
          <p:cNvPr id="8" name="Picture 7"/>
          <p:cNvPicPr>
            <a:picLocks noChangeAspect="1"/>
          </p:cNvPicPr>
          <p:nvPr/>
        </p:nvPicPr>
        <p:blipFill>
          <a:blip r:embed="rId3"/>
          <a:stretch>
            <a:fillRect/>
          </a:stretch>
        </p:blipFill>
        <p:spPr>
          <a:xfrm>
            <a:off x="9244108" y="312738"/>
            <a:ext cx="2575911" cy="3506646"/>
          </a:xfrm>
          <a:prstGeom prst="rect">
            <a:avLst/>
          </a:prstGeom>
        </p:spPr>
      </p:pic>
      <p:pic>
        <p:nvPicPr>
          <p:cNvPr id="9" name="Picture 8"/>
          <p:cNvPicPr>
            <a:picLocks noChangeAspect="1"/>
          </p:cNvPicPr>
          <p:nvPr/>
        </p:nvPicPr>
        <p:blipFill>
          <a:blip r:embed="rId4"/>
          <a:stretch>
            <a:fillRect/>
          </a:stretch>
        </p:blipFill>
        <p:spPr>
          <a:xfrm>
            <a:off x="460374" y="5424991"/>
            <a:ext cx="3237865" cy="1186652"/>
          </a:xfrm>
          <a:prstGeom prst="rect">
            <a:avLst/>
          </a:prstGeom>
        </p:spPr>
      </p:pic>
      <p:pic>
        <p:nvPicPr>
          <p:cNvPr id="10" name="Picture 9"/>
          <p:cNvPicPr>
            <a:picLocks noChangeAspect="1"/>
          </p:cNvPicPr>
          <p:nvPr/>
        </p:nvPicPr>
        <p:blipFill>
          <a:blip r:embed="rId5"/>
          <a:stretch>
            <a:fillRect/>
          </a:stretch>
        </p:blipFill>
        <p:spPr>
          <a:xfrm>
            <a:off x="7955182" y="5259778"/>
            <a:ext cx="2255715" cy="853514"/>
          </a:xfrm>
          <a:prstGeom prst="rect">
            <a:avLst/>
          </a:prstGeom>
        </p:spPr>
      </p:pic>
    </p:spTree>
    <p:extLst>
      <p:ext uri="{BB962C8B-B14F-4D97-AF65-F5344CB8AC3E}">
        <p14:creationId xmlns:p14="http://schemas.microsoft.com/office/powerpoint/2010/main" val="11565557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710</TotalTime>
  <Words>1042</Words>
  <Application>Microsoft Office PowerPoint</Application>
  <PresentationFormat>Widescreen</PresentationFormat>
  <Paragraphs>87</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Sassoon Primary Std</vt:lpstr>
      <vt:lpstr>Office Theme</vt:lpstr>
      <vt:lpstr>Maths at East Bergholt</vt:lpstr>
      <vt:lpstr>Aims:</vt:lpstr>
      <vt:lpstr>White Rose Maths</vt:lpstr>
      <vt:lpstr>CPA</vt:lpstr>
      <vt:lpstr>Concrete - use concrete objects and manipulatives to help children understand what they are doing. </vt:lpstr>
      <vt:lpstr>Pictorial</vt:lpstr>
      <vt:lpstr>Abstract</vt:lpstr>
      <vt:lpstr>Calculation </vt:lpstr>
      <vt:lpstr>Supporting children at home</vt:lpstr>
      <vt:lpstr>‘I’ve never liked maths, I wasn’t any good at maths at school!’ </vt:lpstr>
      <vt:lpstr>PowerPoint Presentation</vt:lpstr>
      <vt:lpstr>Maths at home</vt:lpstr>
      <vt:lpstr>Maths at home</vt:lpstr>
      <vt:lpstr>Maths at home – Times tables</vt:lpstr>
      <vt:lpstr>Times tables</vt:lpstr>
      <vt:lpstr>PowerPoint Presentation</vt:lpstr>
      <vt:lpstr>Maths at Home – Key instant recall facts</vt:lpstr>
      <vt:lpstr>At Home…</vt:lpstr>
    </vt:vector>
  </TitlesOfParts>
  <Company>East Bergholt Primary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East Bergholt</dc:title>
  <dc:creator>Faye Felgate</dc:creator>
  <cp:lastModifiedBy>Clare Sampson</cp:lastModifiedBy>
  <cp:revision>21</cp:revision>
  <cp:lastPrinted>2024-06-14T07:46:21Z</cp:lastPrinted>
  <dcterms:created xsi:type="dcterms:W3CDTF">2024-06-12T20:56:34Z</dcterms:created>
  <dcterms:modified xsi:type="dcterms:W3CDTF">2024-06-27T17:20:32Z</dcterms:modified>
</cp:coreProperties>
</file>