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6" r:id="rId3"/>
    <p:sldId id="268" r:id="rId4"/>
    <p:sldId id="269" r:id="rId5"/>
    <p:sldId id="270" r:id="rId6"/>
    <p:sldId id="273" r:id="rId7"/>
    <p:sldId id="274" r:id="rId8"/>
    <p:sldId id="284" r:id="rId9"/>
    <p:sldId id="275" r:id="rId10"/>
    <p:sldId id="282" r:id="rId11"/>
    <p:sldId id="283" r:id="rId12"/>
    <p:sldId id="277" r:id="rId13"/>
    <p:sldId id="278" r:id="rId14"/>
    <p:sldId id="279" r:id="rId15"/>
    <p:sldId id="280" r:id="rId16"/>
    <p:sldId id="281" r:id="rId17"/>
    <p:sldId id="285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884C"/>
    <a:srgbClr val="7CCCBF"/>
    <a:srgbClr val="E94E13"/>
    <a:srgbClr val="F8BD95"/>
    <a:srgbClr val="327E71"/>
    <a:srgbClr val="21534B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9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78" y="8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fe-skills-children-with-additional-needs-send-support-behaviour-health-and-wellbeing-parents/building-resilience-and-self-esteem-mental-health-and-wellbeing-support-behaviour-health-and-wellbeing-parents/growth-mindset-parents-infants-5-7-behaviour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fe-skills-children-with-additional-needs-send-support-behaviour-health-and-wellbeing-parents/building-resilience-and-self-esteem-mental-health-and-wellbeing-support-behaviour-health-and-wellbeing-parents/growth-mindset-parents-infants-5-7-behaviour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="" xmlns:a16="http://schemas.microsoft.com/office/drawing/2014/main" id="{261B10B2-1D10-4480-A762-173873B44464}"/>
              </a:ext>
            </a:extLst>
          </p:cNvPr>
          <p:cNvSpPr/>
          <p:nvPr userDrawn="1"/>
        </p:nvSpPr>
        <p:spPr>
          <a:xfrm>
            <a:off x="7921951" y="5879507"/>
            <a:ext cx="1102408" cy="8374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1275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0191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="" xmlns:a16="http://schemas.microsoft.com/office/drawing/2014/main" id="{08B221A6-144F-45D1-BA1E-20D7BCCA3472}"/>
              </a:ext>
            </a:extLst>
          </p:cNvPr>
          <p:cNvSpPr/>
          <p:nvPr userDrawn="1"/>
        </p:nvSpPr>
        <p:spPr>
          <a:xfrm>
            <a:off x="7921951" y="5879507"/>
            <a:ext cx="1102408" cy="8374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8" r:id="rId4"/>
    <p:sldLayoutId id="2147483663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png"/><Relationship Id="rId7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8" y="5769864"/>
            <a:ext cx="1092594" cy="10835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2712" y="5701738"/>
            <a:ext cx="1161288" cy="11516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5874" t="2374" r="4288" b="2000"/>
          <a:stretch/>
        </p:blipFill>
        <p:spPr>
          <a:xfrm>
            <a:off x="182880" y="1188719"/>
            <a:ext cx="1472184" cy="189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="" xmlns:a16="http://schemas.microsoft.com/office/drawing/2014/main" id="{5475CB82-79CF-4937-9C3C-4F193791CDCD}"/>
              </a:ext>
            </a:extLst>
          </p:cNvPr>
          <p:cNvSpPr/>
          <p:nvPr/>
        </p:nvSpPr>
        <p:spPr>
          <a:xfrm>
            <a:off x="1815858" y="314257"/>
            <a:ext cx="5538159" cy="914400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81729EFB-B2D8-4C3D-A5C2-8E303F30A3F3}"/>
              </a:ext>
            </a:extLst>
          </p:cNvPr>
          <p:cNvSpPr txBox="1"/>
          <p:nvPr/>
        </p:nvSpPr>
        <p:spPr>
          <a:xfrm>
            <a:off x="2001327" y="1449462"/>
            <a:ext cx="51672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 mental attitude that determines how you will interpret and respond to situations.</a:t>
            </a:r>
            <a:endParaRPr lang="en-AU" sz="200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26B9FCF6-895E-4D87-978A-D14718AC43E2}"/>
              </a:ext>
            </a:extLst>
          </p:cNvPr>
          <p:cNvSpPr/>
          <p:nvPr/>
        </p:nvSpPr>
        <p:spPr>
          <a:xfrm>
            <a:off x="566928" y="2534483"/>
            <a:ext cx="7342172" cy="2286000"/>
          </a:xfrm>
          <a:prstGeom prst="roundRect">
            <a:avLst>
              <a:gd name="adj" fmla="val 7988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720597" y="219407"/>
            <a:ext cx="5538159" cy="914400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74775" y="189781"/>
            <a:ext cx="4934309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Mindset</a:t>
            </a:r>
            <a:r>
              <a:rPr lang="en-US" sz="5400" b="1" dirty="0">
                <a:ln>
                  <a:solidFill>
                    <a:srgbClr val="E94E13"/>
                  </a:solidFill>
                </a:ln>
              </a:rPr>
              <a:t> </a:t>
            </a:r>
            <a:endParaRPr lang="en-AU" sz="5400" b="1" dirty="0">
              <a:ln>
                <a:solidFill>
                  <a:srgbClr val="E94E13"/>
                </a:solidFill>
              </a:ln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E962EBBD-5557-4EA7-A9E5-BBD2DF5ABCE7}"/>
              </a:ext>
            </a:extLst>
          </p:cNvPr>
          <p:cNvSpPr/>
          <p:nvPr/>
        </p:nvSpPr>
        <p:spPr>
          <a:xfrm>
            <a:off x="707963" y="2380017"/>
            <a:ext cx="7060102" cy="2286000"/>
          </a:xfrm>
          <a:prstGeom prst="roundRect">
            <a:avLst>
              <a:gd name="adj" fmla="val 7988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97D960-C323-485E-8A5D-6AFB9348EFCC}"/>
              </a:ext>
            </a:extLst>
          </p:cNvPr>
          <p:cNvSpPr txBox="1"/>
          <p:nvPr/>
        </p:nvSpPr>
        <p:spPr>
          <a:xfrm>
            <a:off x="1337093" y="2656964"/>
            <a:ext cx="6426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Today we are going to think about mindset.</a:t>
            </a:r>
            <a:endParaRPr lang="en-AU" dirty="0"/>
          </a:p>
        </p:txBody>
      </p:sp>
      <p:sp>
        <p:nvSpPr>
          <p:cNvPr id="18" name="Cloud 17">
            <a:extLst>
              <a:ext uri="{FF2B5EF4-FFF2-40B4-BE49-F238E27FC236}">
                <a16:creationId xmlns="" xmlns:a16="http://schemas.microsoft.com/office/drawing/2014/main" id="{245BB943-B8D6-4778-B2C7-8FB86C3C76FD}"/>
              </a:ext>
            </a:extLst>
          </p:cNvPr>
          <p:cNvSpPr/>
          <p:nvPr/>
        </p:nvSpPr>
        <p:spPr>
          <a:xfrm>
            <a:off x="854013" y="2707772"/>
            <a:ext cx="370936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9" name="Cloud 18">
            <a:extLst>
              <a:ext uri="{FF2B5EF4-FFF2-40B4-BE49-F238E27FC236}">
                <a16:creationId xmlns="" xmlns:a16="http://schemas.microsoft.com/office/drawing/2014/main" id="{FEC05C21-4CBF-40DC-92F2-B09B0809EEF3}"/>
              </a:ext>
            </a:extLst>
          </p:cNvPr>
          <p:cNvSpPr/>
          <p:nvPr/>
        </p:nvSpPr>
        <p:spPr>
          <a:xfrm>
            <a:off x="854013" y="3279896"/>
            <a:ext cx="370936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Cloud 19">
            <a:extLst>
              <a:ext uri="{FF2B5EF4-FFF2-40B4-BE49-F238E27FC236}">
                <a16:creationId xmlns="" xmlns:a16="http://schemas.microsoft.com/office/drawing/2014/main" id="{6EB95216-B4B4-402F-BC7A-EFD0D1DD1714}"/>
              </a:ext>
            </a:extLst>
          </p:cNvPr>
          <p:cNvSpPr/>
          <p:nvPr/>
        </p:nvSpPr>
        <p:spPr>
          <a:xfrm>
            <a:off x="832897" y="3852020"/>
            <a:ext cx="370936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1008050E-9962-4AF5-93DF-FDA2ECF4F03D}"/>
              </a:ext>
            </a:extLst>
          </p:cNvPr>
          <p:cNvSpPr txBox="1"/>
          <p:nvPr/>
        </p:nvSpPr>
        <p:spPr>
          <a:xfrm>
            <a:off x="1337093" y="3229880"/>
            <a:ext cx="6426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Your mindset is all about your attitude.</a:t>
            </a:r>
            <a:endParaRPr lang="en-AU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857BE217-F4C7-413A-BB27-EBB04DF73C4D}"/>
              </a:ext>
            </a:extLst>
          </p:cNvPr>
          <p:cNvSpPr txBox="1"/>
          <p:nvPr/>
        </p:nvSpPr>
        <p:spPr>
          <a:xfrm>
            <a:off x="1337093" y="3779830"/>
            <a:ext cx="6426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It is about how you think and feel, rather than what you can or cannot do.</a:t>
            </a:r>
            <a:endParaRPr lang="en-AU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3627"/>
          <a:stretch/>
        </p:blipFill>
        <p:spPr>
          <a:xfrm>
            <a:off x="608075" y="4897015"/>
            <a:ext cx="1324241" cy="19635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b="34133"/>
          <a:stretch/>
        </p:blipFill>
        <p:spPr>
          <a:xfrm>
            <a:off x="2592111" y="4921923"/>
            <a:ext cx="1466717" cy="1972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b="34354"/>
          <a:stretch/>
        </p:blipFill>
        <p:spPr>
          <a:xfrm>
            <a:off x="4571999" y="4943270"/>
            <a:ext cx="1793591" cy="19534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l="10528" r="31097" b="9749"/>
          <a:stretch/>
        </p:blipFill>
        <p:spPr>
          <a:xfrm>
            <a:off x="6877671" y="5001101"/>
            <a:ext cx="1699573" cy="18568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7415" y="6384106"/>
            <a:ext cx="638175" cy="5334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7"/>
          <a:srcRect l="5874" t="2374" r="4288" b="2000"/>
          <a:stretch/>
        </p:blipFill>
        <p:spPr>
          <a:xfrm>
            <a:off x="7448341" y="502528"/>
            <a:ext cx="1128903" cy="145225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7"/>
          <a:srcRect l="5874" t="2374" r="4288" b="2000"/>
          <a:stretch/>
        </p:blipFill>
        <p:spPr>
          <a:xfrm>
            <a:off x="514088" y="542554"/>
            <a:ext cx="1128903" cy="14522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01075" y="6677025"/>
            <a:ext cx="542925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88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5" grpId="0" animBg="1"/>
      <p:bldP spid="6" grpId="0"/>
      <p:bldP spid="18" grpId="0" animBg="1"/>
      <p:bldP spid="19" grpId="0" animBg="1"/>
      <p:bldP spid="20" grpId="0" animBg="1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="" xmlns:a16="http://schemas.microsoft.com/office/drawing/2014/main" id="{7BDC0C8D-D728-46AF-B8C3-59DB799A5AED}"/>
              </a:ext>
            </a:extLst>
          </p:cNvPr>
          <p:cNvSpPr/>
          <p:nvPr/>
        </p:nvSpPr>
        <p:spPr>
          <a:xfrm>
            <a:off x="577967" y="939488"/>
            <a:ext cx="7345305" cy="1465829"/>
          </a:xfrm>
          <a:prstGeom prst="roundRect">
            <a:avLst>
              <a:gd name="adj" fmla="val 7988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Rectangle: Rounded Corners 12">
            <a:extLst>
              <a:ext uri="{FF2B5EF4-FFF2-40B4-BE49-F238E27FC236}">
                <a16:creationId xmlns="" xmlns:a16="http://schemas.microsoft.com/office/drawing/2014/main" id="{BD222A46-9505-448A-A72A-B4B6FFEA778D}"/>
              </a:ext>
            </a:extLst>
          </p:cNvPr>
          <p:cNvSpPr/>
          <p:nvPr/>
        </p:nvSpPr>
        <p:spPr>
          <a:xfrm>
            <a:off x="749808" y="828798"/>
            <a:ext cx="7013965" cy="1465829"/>
          </a:xfrm>
          <a:prstGeom prst="roundRect">
            <a:avLst>
              <a:gd name="adj" fmla="val 7988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97D960-C323-485E-8A5D-6AFB9348EFCC}"/>
              </a:ext>
            </a:extLst>
          </p:cNvPr>
          <p:cNvSpPr txBox="1"/>
          <p:nvPr/>
        </p:nvSpPr>
        <p:spPr>
          <a:xfrm>
            <a:off x="1354340" y="1093972"/>
            <a:ext cx="5227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Babies are always trying new things.</a:t>
            </a:r>
            <a:endParaRPr lang="en-AU" dirty="0"/>
          </a:p>
        </p:txBody>
      </p:sp>
      <p:sp>
        <p:nvSpPr>
          <p:cNvPr id="18" name="Cloud 17">
            <a:extLst>
              <a:ext uri="{FF2B5EF4-FFF2-40B4-BE49-F238E27FC236}">
                <a16:creationId xmlns="" xmlns:a16="http://schemas.microsoft.com/office/drawing/2014/main" id="{245BB943-B8D6-4778-B2C7-8FB86C3C76FD}"/>
              </a:ext>
            </a:extLst>
          </p:cNvPr>
          <p:cNvSpPr/>
          <p:nvPr/>
        </p:nvSpPr>
        <p:spPr>
          <a:xfrm>
            <a:off x="836756" y="1136391"/>
            <a:ext cx="370936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9" name="Cloud 18">
            <a:extLst>
              <a:ext uri="{FF2B5EF4-FFF2-40B4-BE49-F238E27FC236}">
                <a16:creationId xmlns="" xmlns:a16="http://schemas.microsoft.com/office/drawing/2014/main" id="{FEC05C21-4CBF-40DC-92F2-B09B0809EEF3}"/>
              </a:ext>
            </a:extLst>
          </p:cNvPr>
          <p:cNvSpPr/>
          <p:nvPr/>
        </p:nvSpPr>
        <p:spPr>
          <a:xfrm>
            <a:off x="836756" y="1683348"/>
            <a:ext cx="370936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9C3BE57-EFDC-41EB-BB84-B7140E82C0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68" y="3601544"/>
            <a:ext cx="7988061" cy="27433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5F5DB14E-3112-4353-B80F-58983CEE23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871" y="2593995"/>
            <a:ext cx="1183343" cy="179506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349117AB-C90A-4ADC-A336-DDC5D94571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769" y="3188582"/>
            <a:ext cx="1430372" cy="21348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F8EFCBF0-9CF4-4023-BE1A-06FFD4504B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93141" y="2555001"/>
            <a:ext cx="1430369" cy="213486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A30AB090-1F38-4C55-B106-562D838B0B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575" y="4071052"/>
            <a:ext cx="2700018" cy="19005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16E2D941-B25D-4EF3-8501-AE616E5BD46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214" y="4071050"/>
            <a:ext cx="2777527" cy="190057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54A25AD0-09E0-4932-AB6E-84E5A2CF9D1B}"/>
              </a:ext>
            </a:extLst>
          </p:cNvPr>
          <p:cNvSpPr txBox="1"/>
          <p:nvPr/>
        </p:nvSpPr>
        <p:spPr>
          <a:xfrm>
            <a:off x="1354339" y="1639581"/>
            <a:ext cx="5227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They have to learn to do everything!</a:t>
            </a:r>
            <a:endParaRPr lang="en-AU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8"/>
          <a:srcRect l="5874" t="2374" r="4288" b="2000"/>
          <a:stretch/>
        </p:blipFill>
        <p:spPr>
          <a:xfrm>
            <a:off x="7940392" y="537068"/>
            <a:ext cx="625637" cy="80483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01075" y="6677025"/>
            <a:ext cx="542925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591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3" grpId="0" animBg="1"/>
      <p:bldP spid="6" grpId="0"/>
      <p:bldP spid="18" grpId="0" animBg="1"/>
      <p:bldP spid="19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B24B6C51-5111-463F-8512-B3C1EE4483AD}"/>
              </a:ext>
            </a:extLst>
          </p:cNvPr>
          <p:cNvSpPr/>
          <p:nvPr/>
        </p:nvSpPr>
        <p:spPr>
          <a:xfrm>
            <a:off x="576071" y="976755"/>
            <a:ext cx="7308477" cy="1759127"/>
          </a:xfrm>
          <a:prstGeom prst="roundRect">
            <a:avLst>
              <a:gd name="adj" fmla="val 7988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Rectangle: Rounded Corners 12">
            <a:extLst>
              <a:ext uri="{FF2B5EF4-FFF2-40B4-BE49-F238E27FC236}">
                <a16:creationId xmlns="" xmlns:a16="http://schemas.microsoft.com/office/drawing/2014/main" id="{BD222A46-9505-448A-A72A-B4B6FFEA778D}"/>
              </a:ext>
            </a:extLst>
          </p:cNvPr>
          <p:cNvSpPr/>
          <p:nvPr/>
        </p:nvSpPr>
        <p:spPr>
          <a:xfrm>
            <a:off x="768096" y="828798"/>
            <a:ext cx="6995677" cy="1759127"/>
          </a:xfrm>
          <a:prstGeom prst="roundRect">
            <a:avLst>
              <a:gd name="adj" fmla="val 7988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97D960-C323-485E-8A5D-6AFB9348EFCC}"/>
              </a:ext>
            </a:extLst>
          </p:cNvPr>
          <p:cNvSpPr txBox="1"/>
          <p:nvPr/>
        </p:nvSpPr>
        <p:spPr>
          <a:xfrm>
            <a:off x="1337085" y="1093972"/>
            <a:ext cx="6107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But as we get older, we find it hard to stay positive about trying new things.</a:t>
            </a:r>
            <a:endParaRPr lang="en-AU" dirty="0"/>
          </a:p>
        </p:txBody>
      </p:sp>
      <p:sp>
        <p:nvSpPr>
          <p:cNvPr id="18" name="Cloud 17">
            <a:extLst>
              <a:ext uri="{FF2B5EF4-FFF2-40B4-BE49-F238E27FC236}">
                <a16:creationId xmlns="" xmlns:a16="http://schemas.microsoft.com/office/drawing/2014/main" id="{245BB943-B8D6-4778-B2C7-8FB86C3C76FD}"/>
              </a:ext>
            </a:extLst>
          </p:cNvPr>
          <p:cNvSpPr/>
          <p:nvPr/>
        </p:nvSpPr>
        <p:spPr>
          <a:xfrm>
            <a:off x="836756" y="1206114"/>
            <a:ext cx="370936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9" name="Cloud 18">
            <a:extLst>
              <a:ext uri="{FF2B5EF4-FFF2-40B4-BE49-F238E27FC236}">
                <a16:creationId xmlns="" xmlns:a16="http://schemas.microsoft.com/office/drawing/2014/main" id="{FEC05C21-4CBF-40DC-92F2-B09B0809EEF3}"/>
              </a:ext>
            </a:extLst>
          </p:cNvPr>
          <p:cNvSpPr/>
          <p:nvPr/>
        </p:nvSpPr>
        <p:spPr>
          <a:xfrm>
            <a:off x="836756" y="1968019"/>
            <a:ext cx="370936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148BA47-147A-4A88-B18E-89AD2699C6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266" y="2966667"/>
            <a:ext cx="3009504" cy="39238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C9CE6ACE-3F21-4D4B-8F31-822ED0A930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692" y="2966667"/>
            <a:ext cx="2959852" cy="39238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2F0BD3D-8B47-4891-9082-CF95C94A5970}"/>
              </a:ext>
            </a:extLst>
          </p:cNvPr>
          <p:cNvSpPr txBox="1"/>
          <p:nvPr/>
        </p:nvSpPr>
        <p:spPr>
          <a:xfrm>
            <a:off x="1337084" y="1924969"/>
            <a:ext cx="6107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It can make us sad if we make mistakes.</a:t>
            </a:r>
            <a:endParaRPr lang="en-AU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5874" t="2374" r="4288" b="2000"/>
          <a:stretch/>
        </p:blipFill>
        <p:spPr>
          <a:xfrm>
            <a:off x="7917401" y="580212"/>
            <a:ext cx="675530" cy="86902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2931" y="6677025"/>
            <a:ext cx="542925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727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6" grpId="0"/>
      <p:bldP spid="18" grpId="0" animBg="1"/>
      <p:bldP spid="1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81729EFB-B2D8-4C3D-A5C2-8E303F30A3F3}"/>
              </a:ext>
            </a:extLst>
          </p:cNvPr>
          <p:cNvSpPr txBox="1"/>
          <p:nvPr/>
        </p:nvSpPr>
        <p:spPr>
          <a:xfrm>
            <a:off x="2213524" y="2237596"/>
            <a:ext cx="49550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No matter how much you learn or how hard you work, your intelligence stays the same!</a:t>
            </a:r>
            <a:endParaRPr lang="en-AU" sz="2000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="" xmlns:a16="http://schemas.microsoft.com/office/drawing/2014/main" id="{52D4A1B5-158F-4D58-9DB7-DBA8E24B2538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95949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32316" y="195950"/>
            <a:ext cx="4934309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People used to believe that…</a:t>
            </a:r>
            <a:r>
              <a:rPr lang="en-US" sz="5400" b="1" dirty="0">
                <a:ln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 </a:t>
            </a:r>
            <a:endParaRPr lang="en-AU" sz="54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E23A812E-E81D-4B3C-BEBB-F122A19740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5070" y="1180568"/>
            <a:ext cx="3039362" cy="6383398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="" xmlns:a16="http://schemas.microsoft.com/office/drawing/2014/main" id="{5FE5E410-E0B8-41E1-B93C-2981622B6304}"/>
              </a:ext>
            </a:extLst>
          </p:cNvPr>
          <p:cNvSpPr/>
          <p:nvPr/>
        </p:nvSpPr>
        <p:spPr>
          <a:xfrm>
            <a:off x="676656" y="3618607"/>
            <a:ext cx="7241238" cy="2225647"/>
          </a:xfrm>
          <a:prstGeom prst="roundRect">
            <a:avLst>
              <a:gd name="adj" fmla="val 7988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E962EBBD-5557-4EA7-A9E5-BBD2DF5ABCE7}"/>
              </a:ext>
            </a:extLst>
          </p:cNvPr>
          <p:cNvSpPr/>
          <p:nvPr/>
        </p:nvSpPr>
        <p:spPr>
          <a:xfrm>
            <a:off x="879892" y="3491555"/>
            <a:ext cx="6949957" cy="2286000"/>
          </a:xfrm>
          <a:prstGeom prst="roundRect">
            <a:avLst>
              <a:gd name="adj" fmla="val 7988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97D960-C323-485E-8A5D-6AFB9348EFCC}"/>
              </a:ext>
            </a:extLst>
          </p:cNvPr>
          <p:cNvSpPr txBox="1"/>
          <p:nvPr/>
        </p:nvSpPr>
        <p:spPr>
          <a:xfrm>
            <a:off x="1337093" y="3795170"/>
            <a:ext cx="6426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Scientists believed that you could not change how clever you are, or what you can achieve.</a:t>
            </a:r>
          </a:p>
        </p:txBody>
      </p:sp>
      <p:sp>
        <p:nvSpPr>
          <p:cNvPr id="18" name="Cloud 17">
            <a:extLst>
              <a:ext uri="{FF2B5EF4-FFF2-40B4-BE49-F238E27FC236}">
                <a16:creationId xmlns="" xmlns:a16="http://schemas.microsoft.com/office/drawing/2014/main" id="{245BB943-B8D6-4778-B2C7-8FB86C3C76FD}"/>
              </a:ext>
            </a:extLst>
          </p:cNvPr>
          <p:cNvSpPr/>
          <p:nvPr/>
        </p:nvSpPr>
        <p:spPr>
          <a:xfrm>
            <a:off x="879892" y="3872330"/>
            <a:ext cx="370936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9" name="Cloud 18">
            <a:extLst>
              <a:ext uri="{FF2B5EF4-FFF2-40B4-BE49-F238E27FC236}">
                <a16:creationId xmlns="" xmlns:a16="http://schemas.microsoft.com/office/drawing/2014/main" id="{FEC05C21-4CBF-40DC-92F2-B09B0809EEF3}"/>
              </a:ext>
            </a:extLst>
          </p:cNvPr>
          <p:cNvSpPr/>
          <p:nvPr/>
        </p:nvSpPr>
        <p:spPr>
          <a:xfrm>
            <a:off x="879892" y="4696153"/>
            <a:ext cx="370936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72D45F9-3E2B-470A-8BDB-0020B4FDE495}"/>
              </a:ext>
            </a:extLst>
          </p:cNvPr>
          <p:cNvSpPr txBox="1"/>
          <p:nvPr/>
        </p:nvSpPr>
        <p:spPr>
          <a:xfrm>
            <a:off x="1317024" y="4618064"/>
            <a:ext cx="61187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It was thought that you could not change this, no matter what your attitude was.</a:t>
            </a:r>
            <a:endParaRPr lang="en-AU" dirty="0"/>
          </a:p>
          <a:p>
            <a:endParaRPr lang="en-AU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5874" t="2374" r="4288" b="2000"/>
          <a:stretch/>
        </p:blipFill>
        <p:spPr>
          <a:xfrm>
            <a:off x="7911617" y="552780"/>
            <a:ext cx="675530" cy="8690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1075" y="6677025"/>
            <a:ext cx="542925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415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" grpId="0" animBg="1"/>
      <p:bldP spid="6" grpId="0"/>
      <p:bldP spid="18" grpId="0" animBg="1"/>
      <p:bldP spid="19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9605" y="465254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81729EFB-B2D8-4C3D-A5C2-8E303F30A3F3}"/>
              </a:ext>
            </a:extLst>
          </p:cNvPr>
          <p:cNvSpPr txBox="1"/>
          <p:nvPr/>
        </p:nvSpPr>
        <p:spPr>
          <a:xfrm>
            <a:off x="3342734" y="2259663"/>
            <a:ext cx="2113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Mindset matters!</a:t>
            </a:r>
            <a:endParaRPr lang="en-AU" sz="2000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0AC696C9-857E-47CF-B00E-6A7468A572F0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ectangle: Rounded Corners 10">
            <a:extLst>
              <a:ext uri="{FF2B5EF4-FFF2-40B4-BE49-F238E27FC236}">
                <a16:creationId xmlns="" xmlns:a16="http://schemas.microsoft.com/office/drawing/2014/main" id="{468C43FA-0598-489A-B191-CB9D923BC9DD}"/>
              </a:ext>
            </a:extLst>
          </p:cNvPr>
          <p:cNvSpPr/>
          <p:nvPr/>
        </p:nvSpPr>
        <p:spPr>
          <a:xfrm>
            <a:off x="539496" y="3053581"/>
            <a:ext cx="7378398" cy="2130894"/>
          </a:xfrm>
          <a:prstGeom prst="roundRect">
            <a:avLst>
              <a:gd name="adj" fmla="val 7988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89780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32316" y="189781"/>
            <a:ext cx="4934309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Now we believe that…</a:t>
            </a:r>
            <a:endParaRPr lang="en-AU" sz="54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E962EBBD-5557-4EA7-A9E5-BBD2DF5ABCE7}"/>
              </a:ext>
            </a:extLst>
          </p:cNvPr>
          <p:cNvSpPr/>
          <p:nvPr/>
        </p:nvSpPr>
        <p:spPr>
          <a:xfrm>
            <a:off x="740664" y="2887353"/>
            <a:ext cx="7023109" cy="2130893"/>
          </a:xfrm>
          <a:prstGeom prst="roundRect">
            <a:avLst>
              <a:gd name="adj" fmla="val 7988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97D960-C323-485E-8A5D-6AFB9348EFCC}"/>
              </a:ext>
            </a:extLst>
          </p:cNvPr>
          <p:cNvSpPr txBox="1"/>
          <p:nvPr/>
        </p:nvSpPr>
        <p:spPr>
          <a:xfrm>
            <a:off x="1337093" y="3123917"/>
            <a:ext cx="6021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 2008, scientists found that geniuses are more likely to have a positive attitude. </a:t>
            </a:r>
          </a:p>
        </p:txBody>
      </p:sp>
      <p:sp>
        <p:nvSpPr>
          <p:cNvPr id="18" name="Cloud 17">
            <a:extLst>
              <a:ext uri="{FF2B5EF4-FFF2-40B4-BE49-F238E27FC236}">
                <a16:creationId xmlns="" xmlns:a16="http://schemas.microsoft.com/office/drawing/2014/main" id="{245BB943-B8D6-4778-B2C7-8FB86C3C76FD}"/>
              </a:ext>
            </a:extLst>
          </p:cNvPr>
          <p:cNvSpPr/>
          <p:nvPr/>
        </p:nvSpPr>
        <p:spPr>
          <a:xfrm>
            <a:off x="879892" y="3201077"/>
            <a:ext cx="347535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Cloud 12">
            <a:extLst>
              <a:ext uri="{FF2B5EF4-FFF2-40B4-BE49-F238E27FC236}">
                <a16:creationId xmlns="" xmlns:a16="http://schemas.microsoft.com/office/drawing/2014/main" id="{0AF99741-7782-45B6-A885-1EE91A0664C3}"/>
              </a:ext>
            </a:extLst>
          </p:cNvPr>
          <p:cNvSpPr/>
          <p:nvPr/>
        </p:nvSpPr>
        <p:spPr>
          <a:xfrm>
            <a:off x="915636" y="3972054"/>
            <a:ext cx="347535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B03DD0C5-8D56-4C9A-86AE-86A2206E48E7}"/>
              </a:ext>
            </a:extLst>
          </p:cNvPr>
          <p:cNvSpPr txBox="1"/>
          <p:nvPr/>
        </p:nvSpPr>
        <p:spPr>
          <a:xfrm>
            <a:off x="1380227" y="3895561"/>
            <a:ext cx="60375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Geniuses are not born brilliant </a:t>
            </a:r>
            <a:r>
              <a:rPr lang="en-US"/>
              <a:t>– they </a:t>
            </a:r>
            <a:r>
              <a:rPr lang="en-US" dirty="0"/>
              <a:t>are really good at keeping trying when things are tricky, and trying new things to make their work better.</a:t>
            </a:r>
            <a:endParaRPr lang="en-AU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699" y="53830"/>
            <a:ext cx="1339610" cy="27358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8081" y="3770248"/>
            <a:ext cx="1324241" cy="29584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/>
          <a:srcRect l="5874" t="2374" r="4288" b="2000"/>
          <a:stretch/>
        </p:blipFill>
        <p:spPr>
          <a:xfrm>
            <a:off x="7917401" y="580212"/>
            <a:ext cx="675530" cy="8690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01075" y="6698615"/>
            <a:ext cx="542925" cy="9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831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  <p:bldP spid="6" grpId="0"/>
      <p:bldP spid="18" grpId="0" animBg="1"/>
      <p:bldP spid="13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81729EFB-B2D8-4C3D-A5C2-8E303F30A3F3}"/>
              </a:ext>
            </a:extLst>
          </p:cNvPr>
          <p:cNvSpPr txBox="1"/>
          <p:nvPr/>
        </p:nvSpPr>
        <p:spPr>
          <a:xfrm>
            <a:off x="2111314" y="2201796"/>
            <a:ext cx="4826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It’s not what you are born with that matters; it’s your mindset that matters!</a:t>
            </a:r>
            <a:endParaRPr lang="en-AU" sz="2000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BE90B003-E7D7-4504-801D-8E302C590E56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DE6CAB96-306B-4F8D-8494-8EC622E7AF7F}"/>
              </a:ext>
            </a:extLst>
          </p:cNvPr>
          <p:cNvSpPr/>
          <p:nvPr/>
        </p:nvSpPr>
        <p:spPr>
          <a:xfrm>
            <a:off x="649224" y="3144508"/>
            <a:ext cx="7268670" cy="1313438"/>
          </a:xfrm>
          <a:prstGeom prst="roundRect">
            <a:avLst>
              <a:gd name="adj" fmla="val 7988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89780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32316" y="189781"/>
            <a:ext cx="4934309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rgbClr val="E94E13"/>
                  </a:solidFill>
                </a:ln>
                <a:solidFill>
                  <a:srgbClr val="F8BD95"/>
                </a:solidFill>
              </a:rPr>
              <a:t>In other words…</a:t>
            </a:r>
            <a:endParaRPr lang="en-AU" sz="5400" b="1" dirty="0">
              <a:ln>
                <a:solidFill>
                  <a:srgbClr val="E94E13"/>
                </a:solidFill>
              </a:ln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E962EBBD-5557-4EA7-A9E5-BBD2DF5ABCE7}"/>
              </a:ext>
            </a:extLst>
          </p:cNvPr>
          <p:cNvSpPr/>
          <p:nvPr/>
        </p:nvSpPr>
        <p:spPr>
          <a:xfrm>
            <a:off x="826234" y="3045790"/>
            <a:ext cx="6937539" cy="1276048"/>
          </a:xfrm>
          <a:prstGeom prst="roundRect">
            <a:avLst>
              <a:gd name="adj" fmla="val 7988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97D960-C323-485E-8A5D-6AFB9348EFCC}"/>
              </a:ext>
            </a:extLst>
          </p:cNvPr>
          <p:cNvSpPr txBox="1"/>
          <p:nvPr/>
        </p:nvSpPr>
        <p:spPr>
          <a:xfrm>
            <a:off x="1337093" y="3282353"/>
            <a:ext cx="60212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can be as brilliant as anybody else – you just need the right attitude. You can be a genius, if you believe you can!</a:t>
            </a:r>
            <a:endParaRPr lang="en-AU" dirty="0"/>
          </a:p>
        </p:txBody>
      </p:sp>
      <p:sp>
        <p:nvSpPr>
          <p:cNvPr id="18" name="Cloud 17">
            <a:extLst>
              <a:ext uri="{FF2B5EF4-FFF2-40B4-BE49-F238E27FC236}">
                <a16:creationId xmlns="" xmlns:a16="http://schemas.microsoft.com/office/drawing/2014/main" id="{245BB943-B8D6-4778-B2C7-8FB86C3C76FD}"/>
              </a:ext>
            </a:extLst>
          </p:cNvPr>
          <p:cNvSpPr/>
          <p:nvPr/>
        </p:nvSpPr>
        <p:spPr>
          <a:xfrm>
            <a:off x="879892" y="3359513"/>
            <a:ext cx="347535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982" y="4539841"/>
            <a:ext cx="1015083" cy="226773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5518" y="4532091"/>
            <a:ext cx="1126237" cy="230006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/>
          <a:srcRect r="5813"/>
          <a:stretch/>
        </p:blipFill>
        <p:spPr>
          <a:xfrm>
            <a:off x="6601959" y="4556664"/>
            <a:ext cx="1243593" cy="219056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/>
          <a:srcRect l="6182" r="31097"/>
          <a:stretch/>
        </p:blipFill>
        <p:spPr>
          <a:xfrm>
            <a:off x="4117516" y="4556664"/>
            <a:ext cx="1997795" cy="22509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7803" y="5602373"/>
            <a:ext cx="337749" cy="58241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8027" y="5682122"/>
            <a:ext cx="342900" cy="48577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8"/>
          <a:srcRect l="5874" t="2374" r="4288" b="2000"/>
          <a:stretch/>
        </p:blipFill>
        <p:spPr>
          <a:xfrm>
            <a:off x="7917401" y="580212"/>
            <a:ext cx="675530" cy="86902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92931" y="6656745"/>
            <a:ext cx="542925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41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  <p:bldP spid="6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7" name="Cloud 16">
            <a:extLst>
              <a:ext uri="{FF2B5EF4-FFF2-40B4-BE49-F238E27FC236}">
                <a16:creationId xmlns="" xmlns:a16="http://schemas.microsoft.com/office/drawing/2014/main" id="{7C062168-280C-4ED2-9A93-3DDF0013C1E3}"/>
              </a:ext>
            </a:extLst>
          </p:cNvPr>
          <p:cNvSpPr/>
          <p:nvPr/>
        </p:nvSpPr>
        <p:spPr>
          <a:xfrm>
            <a:off x="797272" y="2449335"/>
            <a:ext cx="2238535" cy="1317993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Hard-working</a:t>
            </a:r>
            <a:endParaRPr lang="en-AU" sz="2400" dirty="0">
              <a:solidFill>
                <a:schemeClr val="tx1"/>
              </a:solidFill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="" xmlns:a16="http://schemas.microsoft.com/office/drawing/2014/main" id="{F0A63E09-94C4-4540-A62C-B74FAE0595EC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89780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32316" y="189781"/>
            <a:ext cx="4934309" cy="16312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At East Bergholt we want to be…</a:t>
            </a:r>
            <a:endParaRPr lang="en-AU" sz="50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224" r="3303" b="7689"/>
          <a:stretch/>
        </p:blipFill>
        <p:spPr>
          <a:xfrm>
            <a:off x="3181767" y="2590347"/>
            <a:ext cx="4572345" cy="31577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5874" t="2374" r="4288" b="2000"/>
          <a:stretch/>
        </p:blipFill>
        <p:spPr>
          <a:xfrm>
            <a:off x="7917401" y="580212"/>
            <a:ext cx="675530" cy="8690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2931" y="6668219"/>
            <a:ext cx="542925" cy="1809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7272" y="4224528"/>
            <a:ext cx="205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err="1">
                <a:solidFill>
                  <a:schemeClr val="accent3">
                    <a:lumMod val="75000"/>
                  </a:schemeClr>
                </a:solidFill>
              </a:rPr>
              <a:t>Harvi</a:t>
            </a:r>
            <a:endParaRPr lang="en-GB" sz="36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52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="" xmlns:a16="http://schemas.microsoft.com/office/drawing/2014/main" id="{F0A63E09-94C4-4540-A62C-B74FAE0595EC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89780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32316" y="189781"/>
            <a:ext cx="4934309" cy="16312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At East Bergholt we want to be…</a:t>
            </a:r>
            <a:endParaRPr lang="en-AU" sz="50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10" name="Cloud 9">
            <a:extLst>
              <a:ext uri="{FF2B5EF4-FFF2-40B4-BE49-F238E27FC236}">
                <a16:creationId xmlns="" xmlns:a16="http://schemas.microsoft.com/office/drawing/2014/main" id="{F722AA1A-910F-485C-943D-1F921D98A22C}"/>
              </a:ext>
            </a:extLst>
          </p:cNvPr>
          <p:cNvSpPr/>
          <p:nvPr/>
        </p:nvSpPr>
        <p:spPr>
          <a:xfrm>
            <a:off x="867306" y="2527642"/>
            <a:ext cx="2461109" cy="1303694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Persistent</a:t>
            </a:r>
            <a:endParaRPr lang="en-AU" sz="240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89" t="2953" r="6266" b="3131"/>
          <a:stretch/>
        </p:blipFill>
        <p:spPr>
          <a:xfrm>
            <a:off x="3621023" y="2527642"/>
            <a:ext cx="4322765" cy="32056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3"/>
          <a:srcRect l="5874" t="2374" r="4288" b="2000"/>
          <a:stretch/>
        </p:blipFill>
        <p:spPr>
          <a:xfrm>
            <a:off x="7917401" y="580212"/>
            <a:ext cx="675530" cy="8690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2931" y="6668219"/>
            <a:ext cx="542925" cy="1809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7272" y="4224528"/>
            <a:ext cx="205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err="1"/>
              <a:t>Peri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1423802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loud 23">
            <a:extLst>
              <a:ext uri="{FF2B5EF4-FFF2-40B4-BE49-F238E27FC236}">
                <a16:creationId xmlns="" xmlns:a16="http://schemas.microsoft.com/office/drawing/2014/main" id="{94D056ED-BAD6-4097-85F9-C7D4F333F54F}"/>
              </a:ext>
            </a:extLst>
          </p:cNvPr>
          <p:cNvSpPr/>
          <p:nvPr/>
        </p:nvSpPr>
        <p:spPr>
          <a:xfrm>
            <a:off x="823596" y="2653960"/>
            <a:ext cx="2385948" cy="1195664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Motivated</a:t>
            </a:r>
            <a:endParaRPr lang="en-AU" sz="2400" dirty="0">
              <a:solidFill>
                <a:schemeClr val="tx1"/>
              </a:solidFill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="" xmlns:a16="http://schemas.microsoft.com/office/drawing/2014/main" id="{F0A63E09-94C4-4540-A62C-B74FAE0595EC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89780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32316" y="189781"/>
            <a:ext cx="4934309" cy="16312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At East Bergholt we want to be…</a:t>
            </a:r>
            <a:endParaRPr lang="en-AU" sz="50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5874" t="2374" r="4288" b="2000"/>
          <a:stretch/>
        </p:blipFill>
        <p:spPr>
          <a:xfrm>
            <a:off x="7917401" y="580212"/>
            <a:ext cx="675530" cy="8690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2931" y="6677025"/>
            <a:ext cx="542925" cy="180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9566" y="2915654"/>
            <a:ext cx="4943475" cy="30384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797272" y="4224528"/>
            <a:ext cx="205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err="1">
                <a:solidFill>
                  <a:schemeClr val="accent4">
                    <a:lumMod val="75000"/>
                  </a:schemeClr>
                </a:solidFill>
              </a:rPr>
              <a:t>Moti</a:t>
            </a:r>
            <a:endParaRPr lang="en-GB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773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loud 23">
            <a:extLst>
              <a:ext uri="{FF2B5EF4-FFF2-40B4-BE49-F238E27FC236}">
                <a16:creationId xmlns="" xmlns:a16="http://schemas.microsoft.com/office/drawing/2014/main" id="{94D056ED-BAD6-4097-85F9-C7D4F333F54F}"/>
              </a:ext>
            </a:extLst>
          </p:cNvPr>
          <p:cNvSpPr/>
          <p:nvPr/>
        </p:nvSpPr>
        <p:spPr>
          <a:xfrm>
            <a:off x="521672" y="2210550"/>
            <a:ext cx="2217439" cy="1080446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Resilient</a:t>
            </a:r>
            <a:endParaRPr lang="en-AU" sz="2400" dirty="0">
              <a:solidFill>
                <a:schemeClr val="tx1"/>
              </a:solidFill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="" xmlns:a16="http://schemas.microsoft.com/office/drawing/2014/main" id="{F0A63E09-94C4-4540-A62C-B74FAE0595EC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89780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32316" y="189781"/>
            <a:ext cx="4934309" cy="16312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At East Bergholt we want to be…</a:t>
            </a:r>
            <a:endParaRPr lang="en-AU" sz="50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5874" t="2374" r="4288" b="2000"/>
          <a:stretch/>
        </p:blipFill>
        <p:spPr>
          <a:xfrm>
            <a:off x="7917401" y="580212"/>
            <a:ext cx="675530" cy="8690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1075" y="6677025"/>
            <a:ext cx="542925" cy="180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9975" y="3290996"/>
            <a:ext cx="6372225" cy="2714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797272" y="4224528"/>
            <a:ext cx="205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err="1">
                <a:solidFill>
                  <a:schemeClr val="bg1">
                    <a:lumMod val="50000"/>
                  </a:schemeClr>
                </a:solidFill>
              </a:rPr>
              <a:t>Rez</a:t>
            </a:r>
            <a:endParaRPr lang="en-GB" sz="36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29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1AA5B15C-A33F-4D1E-B1AC-2AE54CEF5595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89780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32316" y="189781"/>
            <a:ext cx="4934309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Change Your Mindset</a:t>
            </a:r>
            <a:endParaRPr lang="en-AU" sz="54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2" name="Speech Bubble: Oval 1">
            <a:extLst>
              <a:ext uri="{FF2B5EF4-FFF2-40B4-BE49-F238E27FC236}">
                <a16:creationId xmlns="" xmlns:a16="http://schemas.microsoft.com/office/drawing/2014/main" id="{D58EC48D-D414-496A-9AE3-405B16A6DEA6}"/>
              </a:ext>
            </a:extLst>
          </p:cNvPr>
          <p:cNvSpPr/>
          <p:nvPr/>
        </p:nvSpPr>
        <p:spPr>
          <a:xfrm>
            <a:off x="673423" y="2777170"/>
            <a:ext cx="2164104" cy="1195335"/>
          </a:xfrm>
          <a:prstGeom prst="wedgeEllipseCallout">
            <a:avLst>
              <a:gd name="adj1" fmla="val -3672"/>
              <a:gd name="adj2" fmla="val 66750"/>
            </a:avLst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‘I can’t do it.’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="" xmlns:a16="http://schemas.microsoft.com/office/drawing/2014/main" id="{C41E48F2-A3C3-44A8-A01E-EA9071D053B7}"/>
              </a:ext>
            </a:extLst>
          </p:cNvPr>
          <p:cNvSpPr/>
          <p:nvPr/>
        </p:nvSpPr>
        <p:spPr>
          <a:xfrm>
            <a:off x="5818731" y="1021313"/>
            <a:ext cx="3243644" cy="3045124"/>
          </a:xfrm>
          <a:prstGeom prst="wedgeRoundRectCallout">
            <a:avLst>
              <a:gd name="adj1" fmla="val -68870"/>
              <a:gd name="adj2" fmla="val 5364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E9477560-B45D-4450-925B-121CC570FFDB}"/>
              </a:ext>
            </a:extLst>
          </p:cNvPr>
          <p:cNvSpPr/>
          <p:nvPr/>
        </p:nvSpPr>
        <p:spPr>
          <a:xfrm>
            <a:off x="2139268" y="2332250"/>
            <a:ext cx="3243643" cy="733245"/>
          </a:xfrm>
          <a:prstGeom prst="roundRect">
            <a:avLst/>
          </a:prstGeom>
          <a:solidFill>
            <a:srgbClr val="7C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could she say instead?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5D3E627C-9587-4B97-8E46-C30867973B77}"/>
              </a:ext>
            </a:extLst>
          </p:cNvPr>
          <p:cNvSpPr txBox="1"/>
          <p:nvPr/>
        </p:nvSpPr>
        <p:spPr>
          <a:xfrm>
            <a:off x="6061456" y="1426327"/>
            <a:ext cx="26510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‘This is tricky – 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that means I must be learning!’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C0BB682E-10D2-48FA-8045-72939F77A9B9}"/>
              </a:ext>
            </a:extLst>
          </p:cNvPr>
          <p:cNvSpPr txBox="1"/>
          <p:nvPr/>
        </p:nvSpPr>
        <p:spPr>
          <a:xfrm>
            <a:off x="6109889" y="2375706"/>
            <a:ext cx="27836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If I make a mistake, 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I can try again.’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A09F2044-1AF6-4A13-A8DC-12806E0F0D1E}"/>
              </a:ext>
            </a:extLst>
          </p:cNvPr>
          <p:cNvSpPr txBox="1"/>
          <p:nvPr/>
        </p:nvSpPr>
        <p:spPr>
          <a:xfrm>
            <a:off x="6139781" y="3143107"/>
            <a:ext cx="27836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‘I could ask my teacher to explain it to me so that I can do it.’</a:t>
            </a:r>
            <a:endParaRPr lang="en-AU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5B155A6A-45AF-4DB6-A23B-CA925210B8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43" y="4293277"/>
            <a:ext cx="1967067" cy="2564723"/>
          </a:xfrm>
          <a:prstGeom prst="rect">
            <a:avLst/>
          </a:prstGeom>
        </p:spPr>
      </p:pic>
      <p:sp>
        <p:nvSpPr>
          <p:cNvPr id="14" name="Cloud 13">
            <a:extLst>
              <a:ext uri="{FF2B5EF4-FFF2-40B4-BE49-F238E27FC236}">
                <a16:creationId xmlns="" xmlns:a16="http://schemas.microsoft.com/office/drawing/2014/main" id="{D6BB01B7-ADA1-4CBA-A203-DCE9F1E027D8}"/>
              </a:ext>
            </a:extLst>
          </p:cNvPr>
          <p:cNvSpPr/>
          <p:nvPr/>
        </p:nvSpPr>
        <p:spPr>
          <a:xfrm>
            <a:off x="5926915" y="1445339"/>
            <a:ext cx="347535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Cloud 14">
            <a:extLst>
              <a:ext uri="{FF2B5EF4-FFF2-40B4-BE49-F238E27FC236}">
                <a16:creationId xmlns="" xmlns:a16="http://schemas.microsoft.com/office/drawing/2014/main" id="{437FB74D-BD60-4E42-8CE1-721AB0B3DAD6}"/>
              </a:ext>
            </a:extLst>
          </p:cNvPr>
          <p:cNvSpPr/>
          <p:nvPr/>
        </p:nvSpPr>
        <p:spPr>
          <a:xfrm>
            <a:off x="5926915" y="2398144"/>
            <a:ext cx="347535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Cloud 17">
            <a:extLst>
              <a:ext uri="{FF2B5EF4-FFF2-40B4-BE49-F238E27FC236}">
                <a16:creationId xmlns="" xmlns:a16="http://schemas.microsoft.com/office/drawing/2014/main" id="{D28A5808-8DE3-4671-8741-AE7397576C80}"/>
              </a:ext>
            </a:extLst>
          </p:cNvPr>
          <p:cNvSpPr/>
          <p:nvPr/>
        </p:nvSpPr>
        <p:spPr>
          <a:xfrm>
            <a:off x="5929142" y="3185878"/>
            <a:ext cx="347535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166" y="3275575"/>
            <a:ext cx="1697570" cy="3466869"/>
          </a:xfrm>
          <a:prstGeom prst="rect">
            <a:avLst/>
          </a:prstGeom>
        </p:spPr>
      </p:pic>
      <p:sp>
        <p:nvSpPr>
          <p:cNvPr id="23" name="Cloud 22">
            <a:extLst>
              <a:ext uri="{FF2B5EF4-FFF2-40B4-BE49-F238E27FC236}">
                <a16:creationId xmlns="" xmlns:a16="http://schemas.microsoft.com/office/drawing/2014/main" id="{F722AA1A-910F-485C-943D-1F921D98A22C}"/>
              </a:ext>
            </a:extLst>
          </p:cNvPr>
          <p:cNvSpPr/>
          <p:nvPr/>
        </p:nvSpPr>
        <p:spPr>
          <a:xfrm>
            <a:off x="6896938" y="4572284"/>
            <a:ext cx="1747878" cy="664906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Persistent</a:t>
            </a:r>
            <a:endParaRPr lang="en-AU" sz="1600" dirty="0">
              <a:solidFill>
                <a:schemeClr val="tx1"/>
              </a:solidFill>
            </a:endParaRPr>
          </a:p>
        </p:txBody>
      </p:sp>
      <p:sp>
        <p:nvSpPr>
          <p:cNvPr id="24" name="Cloud 23">
            <a:extLst>
              <a:ext uri="{FF2B5EF4-FFF2-40B4-BE49-F238E27FC236}">
                <a16:creationId xmlns="" xmlns:a16="http://schemas.microsoft.com/office/drawing/2014/main" id="{94D056ED-BAD6-4097-85F9-C7D4F333F54F}"/>
              </a:ext>
            </a:extLst>
          </p:cNvPr>
          <p:cNvSpPr/>
          <p:nvPr/>
        </p:nvSpPr>
        <p:spPr>
          <a:xfrm>
            <a:off x="7047730" y="5336811"/>
            <a:ext cx="1517440" cy="665337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Resilient</a:t>
            </a:r>
            <a:endParaRPr lang="en-AU" sz="1600" dirty="0">
              <a:solidFill>
                <a:schemeClr val="tx1"/>
              </a:solidFill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/>
          <a:srcRect l="5874" t="2374" r="4288" b="2000"/>
          <a:stretch/>
        </p:blipFill>
        <p:spPr>
          <a:xfrm>
            <a:off x="674910" y="632432"/>
            <a:ext cx="675530" cy="8690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5170" y="6651956"/>
            <a:ext cx="542925" cy="1809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6313" y="4387253"/>
            <a:ext cx="211455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32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0" grpId="0" animBg="1"/>
      <p:bldP spid="16" grpId="0"/>
      <p:bldP spid="17" grpId="0"/>
      <p:bldP spid="19" grpId="0"/>
      <p:bldP spid="14" grpId="0" animBg="1"/>
      <p:bldP spid="15" grpId="0" animBg="1"/>
      <p:bldP spid="18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1AA5B15C-A33F-4D1E-B1AC-2AE54CEF5595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89780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32316" y="189781"/>
            <a:ext cx="4934309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Change Your Mindset</a:t>
            </a:r>
            <a:endParaRPr lang="en-AU" sz="54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7" name="Speech Bubble: Oval 6">
            <a:extLst>
              <a:ext uri="{FF2B5EF4-FFF2-40B4-BE49-F238E27FC236}">
                <a16:creationId xmlns="" xmlns:a16="http://schemas.microsoft.com/office/drawing/2014/main" id="{ED091E75-AAAE-4463-A10A-C2A970AC73DF}"/>
              </a:ext>
            </a:extLst>
          </p:cNvPr>
          <p:cNvSpPr/>
          <p:nvPr/>
        </p:nvSpPr>
        <p:spPr>
          <a:xfrm>
            <a:off x="7265792" y="2573626"/>
            <a:ext cx="1843413" cy="1195335"/>
          </a:xfrm>
          <a:prstGeom prst="wedgeEllipseCallout">
            <a:avLst>
              <a:gd name="adj1" fmla="val -21211"/>
              <a:gd name="adj2" fmla="val 58090"/>
            </a:avLst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‘I’ll never be able to do this.’</a:t>
            </a:r>
            <a:endParaRPr lang="en-AU" dirty="0">
              <a:solidFill>
                <a:schemeClr val="tx1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73481DD4-1204-48A4-89D3-268BAC082D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790" y="3859304"/>
            <a:ext cx="2296988" cy="3045124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="" xmlns:a16="http://schemas.microsoft.com/office/drawing/2014/main" id="{67FAF882-6247-4FB2-A94F-7EB4E8B80895}"/>
              </a:ext>
            </a:extLst>
          </p:cNvPr>
          <p:cNvSpPr/>
          <p:nvPr/>
        </p:nvSpPr>
        <p:spPr>
          <a:xfrm>
            <a:off x="2229566" y="2782187"/>
            <a:ext cx="3525268" cy="2842734"/>
          </a:xfrm>
          <a:prstGeom prst="wedgeRoundRectCallout">
            <a:avLst>
              <a:gd name="adj1" fmla="val -58286"/>
              <a:gd name="adj2" fmla="val -21222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2850743-46C5-4B93-B9CC-326B77DCED82}"/>
              </a:ext>
            </a:extLst>
          </p:cNvPr>
          <p:cNvSpPr txBox="1"/>
          <p:nvPr/>
        </p:nvSpPr>
        <p:spPr>
          <a:xfrm>
            <a:off x="2776139" y="2935606"/>
            <a:ext cx="25807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‘If I keep trying, I will get better at this.’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4043A2D-5FBB-48B9-A535-F46738DC2056}"/>
              </a:ext>
            </a:extLst>
          </p:cNvPr>
          <p:cNvSpPr txBox="1"/>
          <p:nvPr/>
        </p:nvSpPr>
        <p:spPr>
          <a:xfrm>
            <a:off x="2807588" y="3759308"/>
            <a:ext cx="2558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‘I will be happy when </a:t>
            </a:r>
          </a:p>
          <a:p>
            <a:pPr algn="ctr"/>
            <a:r>
              <a:rPr lang="en-US" dirty="0"/>
              <a:t>I learn to do this.’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1B31F1E7-C2E0-4932-8042-8DC4119B3E09}"/>
              </a:ext>
            </a:extLst>
          </p:cNvPr>
          <p:cNvSpPr txBox="1"/>
          <p:nvPr/>
        </p:nvSpPr>
        <p:spPr>
          <a:xfrm>
            <a:off x="2693952" y="4576996"/>
            <a:ext cx="28250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‘Even if I make a little improvement, that is a big achievement for me.’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35F40308-C957-43DF-A597-F632A0204FF5}"/>
              </a:ext>
            </a:extLst>
          </p:cNvPr>
          <p:cNvSpPr/>
          <p:nvPr/>
        </p:nvSpPr>
        <p:spPr>
          <a:xfrm>
            <a:off x="4405596" y="2177773"/>
            <a:ext cx="3243643" cy="733245"/>
          </a:xfrm>
          <a:prstGeom prst="roundRect">
            <a:avLst/>
          </a:prstGeom>
          <a:solidFill>
            <a:srgbClr val="7C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could he say instead?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4" name="Cloud 13">
            <a:extLst>
              <a:ext uri="{FF2B5EF4-FFF2-40B4-BE49-F238E27FC236}">
                <a16:creationId xmlns="" xmlns:a16="http://schemas.microsoft.com/office/drawing/2014/main" id="{E2709CE4-2813-4E40-B35C-236B224E4154}"/>
              </a:ext>
            </a:extLst>
          </p:cNvPr>
          <p:cNvSpPr/>
          <p:nvPr/>
        </p:nvSpPr>
        <p:spPr>
          <a:xfrm>
            <a:off x="2460053" y="3008658"/>
            <a:ext cx="347535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Cloud 15">
            <a:extLst>
              <a:ext uri="{FF2B5EF4-FFF2-40B4-BE49-F238E27FC236}">
                <a16:creationId xmlns="" xmlns:a16="http://schemas.microsoft.com/office/drawing/2014/main" id="{DAD5BE73-C260-4944-89B5-2DB2DFB22780}"/>
              </a:ext>
            </a:extLst>
          </p:cNvPr>
          <p:cNvSpPr/>
          <p:nvPr/>
        </p:nvSpPr>
        <p:spPr>
          <a:xfrm>
            <a:off x="2464751" y="3835077"/>
            <a:ext cx="347535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Cloud 16">
            <a:extLst>
              <a:ext uri="{FF2B5EF4-FFF2-40B4-BE49-F238E27FC236}">
                <a16:creationId xmlns="" xmlns:a16="http://schemas.microsoft.com/office/drawing/2014/main" id="{0BF56A30-4221-4B80-8297-A5B9C4259DF1}"/>
              </a:ext>
            </a:extLst>
          </p:cNvPr>
          <p:cNvSpPr/>
          <p:nvPr/>
        </p:nvSpPr>
        <p:spPr>
          <a:xfrm>
            <a:off x="2465207" y="4674636"/>
            <a:ext cx="347535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Cloud 19">
            <a:extLst>
              <a:ext uri="{FF2B5EF4-FFF2-40B4-BE49-F238E27FC236}">
                <a16:creationId xmlns="" xmlns:a16="http://schemas.microsoft.com/office/drawing/2014/main" id="{94D056ED-BAD6-4097-85F9-C7D4F333F54F}"/>
              </a:ext>
            </a:extLst>
          </p:cNvPr>
          <p:cNvSpPr/>
          <p:nvPr/>
        </p:nvSpPr>
        <p:spPr>
          <a:xfrm>
            <a:off x="600576" y="5673771"/>
            <a:ext cx="1650038" cy="822966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Motivated</a:t>
            </a:r>
            <a:endParaRPr lang="en-AU" sz="1600" dirty="0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l="5874" t="2374" r="4288" b="2000"/>
          <a:stretch/>
        </p:blipFill>
        <p:spPr>
          <a:xfrm>
            <a:off x="7917401" y="580212"/>
            <a:ext cx="675530" cy="8690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2931" y="6677025"/>
            <a:ext cx="542925" cy="1809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94" y="2219408"/>
            <a:ext cx="19050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454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" grpId="0"/>
      <p:bldP spid="5" grpId="0"/>
      <p:bldP spid="11" grpId="0"/>
      <p:bldP spid="10" grpId="0" animBg="1"/>
      <p:bldP spid="14" grpId="0" animBg="1"/>
      <p:bldP spid="16" grpId="0" animBg="1"/>
      <p:bldP spid="17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1AA5B15C-A33F-4D1E-B1AC-2AE54CEF5595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89780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32316" y="189781"/>
            <a:ext cx="4934309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Change Your Mindset</a:t>
            </a:r>
            <a:endParaRPr lang="en-AU" sz="54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D39A31A7-10BB-40B9-8269-60EC4EE443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45" y="4251694"/>
            <a:ext cx="2658236" cy="2694497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="" xmlns:a16="http://schemas.microsoft.com/office/drawing/2014/main" id="{54283BEB-3CC1-485D-8240-BB40C1289E11}"/>
              </a:ext>
            </a:extLst>
          </p:cNvPr>
          <p:cNvSpPr/>
          <p:nvPr/>
        </p:nvSpPr>
        <p:spPr>
          <a:xfrm>
            <a:off x="552653" y="2825252"/>
            <a:ext cx="2742637" cy="1505353"/>
          </a:xfrm>
          <a:prstGeom prst="wedgeEllipseCallout">
            <a:avLst>
              <a:gd name="adj1" fmla="val 20183"/>
              <a:gd name="adj2" fmla="val 64331"/>
            </a:avLst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‘My friend is a million times better at this than me. I feel like giving up’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="" xmlns:a16="http://schemas.microsoft.com/office/drawing/2014/main" id="{E7027C43-B9D1-492A-9970-D687AC6C68D8}"/>
              </a:ext>
            </a:extLst>
          </p:cNvPr>
          <p:cNvSpPr/>
          <p:nvPr/>
        </p:nvSpPr>
        <p:spPr>
          <a:xfrm>
            <a:off x="5054784" y="2162492"/>
            <a:ext cx="3407279" cy="2222356"/>
          </a:xfrm>
          <a:prstGeom prst="wedgeRoundRectCallout">
            <a:avLst>
              <a:gd name="adj1" fmla="val -50320"/>
              <a:gd name="adj2" fmla="val 63200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4FF2C8FB-59A1-46BC-9CE1-75517A65D4D3}"/>
              </a:ext>
            </a:extLst>
          </p:cNvPr>
          <p:cNvSpPr/>
          <p:nvPr/>
        </p:nvSpPr>
        <p:spPr>
          <a:xfrm>
            <a:off x="1352079" y="2050309"/>
            <a:ext cx="3243643" cy="733245"/>
          </a:xfrm>
          <a:prstGeom prst="roundRect">
            <a:avLst/>
          </a:prstGeom>
          <a:solidFill>
            <a:srgbClr val="7C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could she say instead?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8DF654B-BF2D-49B0-96BE-93B6CFC8FAC7}"/>
              </a:ext>
            </a:extLst>
          </p:cNvPr>
          <p:cNvSpPr txBox="1"/>
          <p:nvPr/>
        </p:nvSpPr>
        <p:spPr>
          <a:xfrm>
            <a:off x="5402320" y="2162492"/>
            <a:ext cx="27195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‘My friend is really good at this. I wonder if they could show me how to do </a:t>
            </a:r>
            <a:r>
              <a:rPr lang="en-US" dirty="0"/>
              <a:t>it</a:t>
            </a:r>
            <a:r>
              <a:rPr lang="en-US" dirty="0">
                <a:solidFill>
                  <a:schemeClr val="tx1"/>
                </a:solidFill>
              </a:rPr>
              <a:t>.’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16DECF18-685C-4E94-BE9F-545DB008979E}"/>
              </a:ext>
            </a:extLst>
          </p:cNvPr>
          <p:cNvSpPr txBox="1"/>
          <p:nvPr/>
        </p:nvSpPr>
        <p:spPr>
          <a:xfrm>
            <a:off x="5423497" y="3428999"/>
            <a:ext cx="26266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‘Everybody is good at different things. I’ll keep trying’</a:t>
            </a:r>
          </a:p>
        </p:txBody>
      </p:sp>
      <p:sp>
        <p:nvSpPr>
          <p:cNvPr id="14" name="Cloud 13">
            <a:extLst>
              <a:ext uri="{FF2B5EF4-FFF2-40B4-BE49-F238E27FC236}">
                <a16:creationId xmlns="" xmlns:a16="http://schemas.microsoft.com/office/drawing/2014/main" id="{5829AFEE-A2FA-45DE-A05D-33297CED3E27}"/>
              </a:ext>
            </a:extLst>
          </p:cNvPr>
          <p:cNvSpPr/>
          <p:nvPr/>
        </p:nvSpPr>
        <p:spPr>
          <a:xfrm>
            <a:off x="5142681" y="2368064"/>
            <a:ext cx="347535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Cloud 15">
            <a:extLst>
              <a:ext uri="{FF2B5EF4-FFF2-40B4-BE49-F238E27FC236}">
                <a16:creationId xmlns="" xmlns:a16="http://schemas.microsoft.com/office/drawing/2014/main" id="{0E2BA55F-0F61-4045-A68A-FC9528B90D51}"/>
              </a:ext>
            </a:extLst>
          </p:cNvPr>
          <p:cNvSpPr/>
          <p:nvPr/>
        </p:nvSpPr>
        <p:spPr>
          <a:xfrm>
            <a:off x="5201746" y="3630713"/>
            <a:ext cx="347535" cy="243121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068" y="3055101"/>
            <a:ext cx="1431370" cy="3197742"/>
          </a:xfrm>
          <a:prstGeom prst="rect">
            <a:avLst/>
          </a:prstGeom>
        </p:spPr>
      </p:pic>
      <p:sp>
        <p:nvSpPr>
          <p:cNvPr id="19" name="Cloud 18">
            <a:extLst>
              <a:ext uri="{FF2B5EF4-FFF2-40B4-BE49-F238E27FC236}">
                <a16:creationId xmlns="" xmlns:a16="http://schemas.microsoft.com/office/drawing/2014/main" id="{7C062168-280C-4ED2-9A93-3DDF0013C1E3}"/>
              </a:ext>
            </a:extLst>
          </p:cNvPr>
          <p:cNvSpPr/>
          <p:nvPr/>
        </p:nvSpPr>
        <p:spPr>
          <a:xfrm>
            <a:off x="5254217" y="4719111"/>
            <a:ext cx="1750088" cy="1084451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Hard-working</a:t>
            </a:r>
            <a:endParaRPr lang="en-AU" sz="1600" dirty="0">
              <a:solidFill>
                <a:schemeClr val="tx1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/>
          <a:srcRect l="5874" t="2374" r="4288" b="2000"/>
          <a:stretch/>
        </p:blipFill>
        <p:spPr>
          <a:xfrm>
            <a:off x="7917401" y="580212"/>
            <a:ext cx="675530" cy="86902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2931" y="6614010"/>
            <a:ext cx="542925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503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/>
      <p:bldP spid="13" grpId="0"/>
      <p:bldP spid="14" grpId="0" animBg="1"/>
      <p:bldP spid="16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182880" y="118872"/>
            <a:ext cx="8833104" cy="6656832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1AA5B15C-A33F-4D1E-B1AC-2AE54CEF5595}"/>
              </a:ext>
            </a:extLst>
          </p:cNvPr>
          <p:cNvSpPr/>
          <p:nvPr/>
        </p:nvSpPr>
        <p:spPr>
          <a:xfrm>
            <a:off x="1764289" y="340493"/>
            <a:ext cx="5538159" cy="7011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47463" y="188663"/>
            <a:ext cx="5538159" cy="742908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49387" y="188663"/>
            <a:ext cx="4934309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Change Your Mindset</a:t>
            </a:r>
            <a:endParaRPr lang="en-AU" sz="36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pic>
        <p:nvPicPr>
          <p:cNvPr id="26" name="Picture 25"/>
          <p:cNvPicPr/>
          <p:nvPr/>
        </p:nvPicPr>
        <p:blipFill>
          <a:blip r:embed="rId2"/>
          <a:stretch>
            <a:fillRect/>
          </a:stretch>
        </p:blipFill>
        <p:spPr>
          <a:xfrm>
            <a:off x="707898" y="1193448"/>
            <a:ext cx="7640574" cy="53993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931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1AA5B15C-A33F-4D1E-B1AC-2AE54CEF5595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89780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932316" y="189781"/>
            <a:ext cx="4934309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Change Your Mindset</a:t>
            </a:r>
            <a:endParaRPr lang="en-AU" sz="54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6F58585-5F84-4D1A-BDDE-3CFA28F10BE2}"/>
              </a:ext>
            </a:extLst>
          </p:cNvPr>
          <p:cNvSpPr txBox="1"/>
          <p:nvPr/>
        </p:nvSpPr>
        <p:spPr>
          <a:xfrm>
            <a:off x="490410" y="2377395"/>
            <a:ext cx="7818120" cy="181588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n w="22225">
                  <a:noFill/>
                </a:ln>
              </a:rPr>
              <a:t>Try this today!</a:t>
            </a:r>
          </a:p>
          <a:p>
            <a:pPr algn="ctr"/>
            <a:r>
              <a:rPr lang="en-US" sz="2800" b="1" dirty="0">
                <a:ln w="22225">
                  <a:noFill/>
                </a:ln>
              </a:rPr>
              <a:t>Each week we will celebrate one person in each class who has used their learning superpowers.   </a:t>
            </a:r>
            <a:endParaRPr lang="en-AU" sz="28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874" t="2374" r="4288" b="2000"/>
          <a:stretch/>
        </p:blipFill>
        <p:spPr>
          <a:xfrm>
            <a:off x="7917401" y="580212"/>
            <a:ext cx="675530" cy="8690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b="33627"/>
          <a:stretch/>
        </p:blipFill>
        <p:spPr>
          <a:xfrm>
            <a:off x="608075" y="4897015"/>
            <a:ext cx="1324241" cy="196357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b="34133"/>
          <a:stretch/>
        </p:blipFill>
        <p:spPr>
          <a:xfrm>
            <a:off x="2592111" y="4921923"/>
            <a:ext cx="1466717" cy="19729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b="34354"/>
          <a:stretch/>
        </p:blipFill>
        <p:spPr>
          <a:xfrm>
            <a:off x="4571999" y="4943270"/>
            <a:ext cx="1793591" cy="19534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/>
          <a:srcRect l="10528" r="31097" b="9749"/>
          <a:stretch/>
        </p:blipFill>
        <p:spPr>
          <a:xfrm>
            <a:off x="6877671" y="5001101"/>
            <a:ext cx="1699573" cy="18568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27415" y="6384106"/>
            <a:ext cx="638175" cy="5334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7244" y="6668219"/>
            <a:ext cx="542925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2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4">
            <a:extLst>
              <a:ext uri="{FF2B5EF4-FFF2-40B4-BE49-F238E27FC236}">
                <a16:creationId xmlns="" xmlns:a16="http://schemas.microsoft.com/office/drawing/2014/main" id="{99883381-C517-4D35-93A1-2C3FA8DC660A}"/>
              </a:ext>
            </a:extLst>
          </p:cNvPr>
          <p:cNvSpPr/>
          <p:nvPr/>
        </p:nvSpPr>
        <p:spPr bwMode="auto">
          <a:xfrm>
            <a:off x="461962" y="450056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4450" cap="rnd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1AA5B15C-A33F-4D1E-B1AC-2AE54CEF5595}"/>
              </a:ext>
            </a:extLst>
          </p:cNvPr>
          <p:cNvSpPr/>
          <p:nvPr/>
        </p:nvSpPr>
        <p:spPr>
          <a:xfrm>
            <a:off x="1755475" y="323003"/>
            <a:ext cx="5538159" cy="1754325"/>
          </a:xfrm>
          <a:prstGeom prst="roundRect">
            <a:avLst/>
          </a:prstGeom>
          <a:solidFill>
            <a:srgbClr val="327E7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FDD89532-181F-4E35-BEA8-C693C89C6C0D}"/>
              </a:ext>
            </a:extLst>
          </p:cNvPr>
          <p:cNvSpPr/>
          <p:nvPr/>
        </p:nvSpPr>
        <p:spPr>
          <a:xfrm>
            <a:off x="1630392" y="189780"/>
            <a:ext cx="5538159" cy="1788831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27E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108D64-B99A-46EA-8910-7B116038F270}"/>
              </a:ext>
            </a:extLst>
          </p:cNvPr>
          <p:cNvSpPr txBox="1"/>
          <p:nvPr/>
        </p:nvSpPr>
        <p:spPr>
          <a:xfrm>
            <a:off x="1666370" y="189781"/>
            <a:ext cx="5502182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AU" sz="5400" b="1" dirty="0" smtClean="0">
                <a:ln>
                  <a:solidFill>
                    <a:srgbClr val="E94E13"/>
                  </a:solidFill>
                </a:ln>
                <a:solidFill>
                  <a:schemeClr val="accent4"/>
                </a:solidFill>
              </a:rPr>
              <a:t>New Certificates</a:t>
            </a:r>
            <a:endParaRPr lang="en-AU" sz="5400" b="1" dirty="0">
              <a:ln>
                <a:solidFill>
                  <a:srgbClr val="E94E13"/>
                </a:solidFill>
              </a:ln>
              <a:solidFill>
                <a:schemeClr val="accent4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874" t="2374" r="4288" b="2000"/>
          <a:stretch/>
        </p:blipFill>
        <p:spPr>
          <a:xfrm>
            <a:off x="7917401" y="580212"/>
            <a:ext cx="675530" cy="86902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7244" y="6668219"/>
            <a:ext cx="542925" cy="180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875" y="1034651"/>
            <a:ext cx="7468247" cy="5258256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97265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567</TotalTime>
  <Words>516</Words>
  <Application>Microsoft Office PowerPoint</Application>
  <PresentationFormat>On-screen Show (4:3)</PresentationFormat>
  <Paragraphs>75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Twinkl-A5</dc:creator>
  <cp:lastModifiedBy>Clare Sampson</cp:lastModifiedBy>
  <cp:revision>25</cp:revision>
  <dcterms:created xsi:type="dcterms:W3CDTF">2021-09-02T06:59:33Z</dcterms:created>
  <dcterms:modified xsi:type="dcterms:W3CDTF">2024-01-31T14:44:05Z</dcterms:modified>
</cp:coreProperties>
</file>