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8" r:id="rId3"/>
    <p:sldId id="276" r:id="rId4"/>
    <p:sldId id="258" r:id="rId5"/>
    <p:sldId id="278" r:id="rId6"/>
    <p:sldId id="260" r:id="rId7"/>
    <p:sldId id="263" r:id="rId8"/>
    <p:sldId id="264" r:id="rId9"/>
    <p:sldId id="277" r:id="rId10"/>
    <p:sldId id="272" r:id="rId11"/>
    <p:sldId id="262" r:id="rId12"/>
    <p:sldId id="261" r:id="rId13"/>
    <p:sldId id="274" r:id="rId14"/>
    <p:sldId id="275" r:id="rId15"/>
    <p:sldId id="279" r:id="rId16"/>
    <p:sldId id="280" r:id="rId17"/>
    <p:sldId id="271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2877C3-9A7A-45C3-8402-87CD7F3EDFC4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A5510-ECD0-4BE3-8DC3-FB171D60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7025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073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934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00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499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50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093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61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76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5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629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11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FD96B-0E1A-4492-82DE-8886BBA0D87F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5FDAF-5DA8-46EB-ACD9-54742381C9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642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22" y="0"/>
            <a:ext cx="2737612" cy="3245622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92038" y="3650169"/>
            <a:ext cx="10394830" cy="2387600"/>
          </a:xfrm>
        </p:spPr>
        <p:txBody>
          <a:bodyPr>
            <a:noAutofit/>
          </a:bodyPr>
          <a:lstStyle/>
          <a:p>
            <a:r>
              <a:rPr lang="en-GB" b="1" dirty="0" smtClean="0">
                <a:latin typeface="Sassoon Infant Std" panose="020B0503020103030203" pitchFamily="34" charset="0"/>
              </a:rPr>
              <a:t>East Bergholt Primary School - Reception Information Evening 2025</a:t>
            </a:r>
            <a:endParaRPr lang="en-GB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68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Sassoon Infant Std" panose="020B0503020103030203" pitchFamily="34" charset="0"/>
              </a:rPr>
              <a:t>Parents as partners!</a:t>
            </a:r>
            <a:endParaRPr lang="en-GB" sz="5400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625" y="2475914"/>
            <a:ext cx="11016175" cy="4351338"/>
          </a:xfrm>
        </p:spPr>
        <p:txBody>
          <a:bodyPr/>
          <a:lstStyle/>
          <a:p>
            <a:r>
              <a:rPr lang="en-GB" sz="4000" dirty="0" smtClean="0">
                <a:latin typeface="Sassoon Infant Std" panose="020B0503020103030203" pitchFamily="34" charset="0"/>
              </a:rPr>
              <a:t>At East Bergholt Primary School we know that you know your child best 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Open door policy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Book appointments via the office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2x parent evenings during the year and </a:t>
            </a:r>
          </a:p>
          <a:p>
            <a:pPr marL="0" indent="0">
              <a:buNone/>
            </a:pPr>
            <a:r>
              <a:rPr lang="en-GB" sz="4000" dirty="0" smtClean="0">
                <a:latin typeface="Sassoon Infant Std" panose="020B0503020103030203" pitchFamily="34" charset="0"/>
              </a:rPr>
              <a:t>an end of year report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307" y="140677"/>
            <a:ext cx="1969722" cy="23352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6654" y="4974201"/>
            <a:ext cx="261937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0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Sassoon Infant Std" panose="020B0503020103030203" pitchFamily="34" charset="0"/>
              </a:rPr>
              <a:t>Transition</a:t>
            </a:r>
            <a:endParaRPr lang="en-GB" sz="5400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759789"/>
            <a:ext cx="10515600" cy="4805362"/>
          </a:xfrm>
        </p:spPr>
        <p:txBody>
          <a:bodyPr>
            <a:normAutofit lnSpcReduction="10000"/>
          </a:bodyPr>
          <a:lstStyle/>
          <a:p>
            <a:r>
              <a:rPr lang="en-GB" sz="4000" dirty="0" smtClean="0">
                <a:latin typeface="Sassoon Infant Std" panose="020B0503020103030203" pitchFamily="34" charset="0"/>
              </a:rPr>
              <a:t>This morning we welcomed the children into our classroom</a:t>
            </a:r>
            <a:r>
              <a:rPr lang="en-GB" sz="4000" dirty="0" smtClean="0">
                <a:latin typeface="Sassoon Infant Std" panose="020B0503020103030203" pitchFamily="34" charset="0"/>
              </a:rPr>
              <a:t>.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The children also met their buddies</a:t>
            </a:r>
            <a:endParaRPr lang="en-GB" sz="4000" dirty="0" smtClean="0">
              <a:latin typeface="Sassoon Infant Std" panose="020B0503020103030203" pitchFamily="34" charset="0"/>
            </a:endParaRP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Transition book has been given to </a:t>
            </a:r>
            <a:r>
              <a:rPr lang="en-GB" sz="4000" dirty="0" smtClean="0">
                <a:latin typeface="Sassoon Infant Std" panose="020B0503020103030203" pitchFamily="34" charset="0"/>
              </a:rPr>
              <a:t>you</a:t>
            </a:r>
            <a:r>
              <a:rPr lang="en-GB" sz="4000" dirty="0" smtClean="0">
                <a:latin typeface="Sassoon Infant Std" panose="020B0503020103030203" pitchFamily="34" charset="0"/>
              </a:rPr>
              <a:t/>
            </a:r>
            <a:br>
              <a:rPr lang="en-GB" sz="4000" dirty="0" smtClean="0">
                <a:latin typeface="Sassoon Infant Std" panose="020B0503020103030203" pitchFamily="34" charset="0"/>
              </a:rPr>
            </a:br>
            <a:r>
              <a:rPr lang="en-GB" sz="4000" dirty="0" smtClean="0">
                <a:latin typeface="Sassoon Infant Std" panose="020B0503020103030203" pitchFamily="34" charset="0"/>
              </a:rPr>
              <a:t>This Includes:</a:t>
            </a:r>
          </a:p>
          <a:p>
            <a:pPr marL="0" indent="0">
              <a:buNone/>
            </a:pPr>
            <a:r>
              <a:rPr lang="en-GB" sz="4000" dirty="0" smtClean="0">
                <a:latin typeface="Sassoon Infant Std" panose="020B0503020103030203" pitchFamily="34" charset="0"/>
              </a:rPr>
              <a:t>*Pictures of school and classroom</a:t>
            </a:r>
          </a:p>
          <a:p>
            <a:pPr marL="0" indent="0">
              <a:buNone/>
            </a:pPr>
            <a:r>
              <a:rPr lang="en-GB" sz="4000" dirty="0" smtClean="0">
                <a:latin typeface="Sassoon Infant Std" panose="020B0503020103030203" pitchFamily="34" charset="0"/>
              </a:rPr>
              <a:t>*Pictures of adults and a little about </a:t>
            </a:r>
          </a:p>
          <a:p>
            <a:pPr marL="0" indent="0">
              <a:buNone/>
            </a:pPr>
            <a:r>
              <a:rPr lang="en-GB" sz="4000" dirty="0">
                <a:latin typeface="Sassoon Infant Std" panose="020B0503020103030203" pitchFamily="34" charset="0"/>
              </a:rPr>
              <a:t>t</a:t>
            </a:r>
            <a:r>
              <a:rPr lang="en-GB" sz="4000" dirty="0" smtClean="0">
                <a:latin typeface="Sassoon Infant Std" panose="020B0503020103030203" pitchFamily="34" charset="0"/>
              </a:rPr>
              <a:t>hem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934" y="97546"/>
            <a:ext cx="1634538" cy="1937854"/>
          </a:xfrm>
          <a:prstGeom prst="rect">
            <a:avLst/>
          </a:prstGeom>
        </p:spPr>
      </p:pic>
      <p:sp>
        <p:nvSpPr>
          <p:cNvPr id="5" name="AutoShape 2" descr="A book with a castle at the forest 525970 Vector Art at Vecteez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217" y="4218798"/>
            <a:ext cx="2255715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24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9268"/>
            <a:ext cx="8124092" cy="1325563"/>
          </a:xfrm>
        </p:spPr>
        <p:txBody>
          <a:bodyPr/>
          <a:lstStyle/>
          <a:p>
            <a:r>
              <a:rPr lang="en-GB" b="1" u="sng" dirty="0" smtClean="0">
                <a:latin typeface="Sassoon Infant Std" panose="020B0503020103030203" pitchFamily="34" charset="0"/>
              </a:rPr>
              <a:t>Typical School day- Morning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033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- </a:t>
            </a:r>
            <a:r>
              <a:rPr lang="en-GB" sz="3600" dirty="0" smtClean="0">
                <a:latin typeface="Sassoon Infant Std" panose="020B0503020103030203" pitchFamily="34" charset="0"/>
              </a:rPr>
              <a:t>Doors open at 8:45am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Register-8.55am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Choosing our own learning/Maths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Milk/water</a:t>
            </a:r>
            <a:br>
              <a:rPr lang="en-GB" sz="3600" dirty="0" smtClean="0">
                <a:latin typeface="Sassoon Infant Std" panose="020B0503020103030203" pitchFamily="34" charset="0"/>
              </a:rPr>
            </a:br>
            <a:r>
              <a:rPr lang="en-GB" sz="3600" dirty="0" smtClean="0">
                <a:latin typeface="Sassoon Infant Std" panose="020B0503020103030203" pitchFamily="34" charset="0"/>
              </a:rPr>
              <a:t>- Phonics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Playtime – with KS1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Reading practise session</a:t>
            </a:r>
          </a:p>
          <a:p>
            <a:pPr marL="0" indent="0">
              <a:buNone/>
            </a:pPr>
            <a:r>
              <a:rPr lang="en-GB" sz="3600" dirty="0" smtClean="0">
                <a:latin typeface="Sassoon Infant Std" panose="020B0503020103030203" pitchFamily="34" charset="0"/>
              </a:rPr>
              <a:t>- Lunch – 11:45 am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119" y="98474"/>
            <a:ext cx="1969722" cy="2335237"/>
          </a:xfrm>
          <a:prstGeom prst="rect">
            <a:avLst/>
          </a:prstGeom>
        </p:spPr>
      </p:pic>
      <p:pic>
        <p:nvPicPr>
          <p:cNvPr id="6" name="Picture 5" descr="\\EBP-SR-001\Home_s$\rpinder\Pictures\Transition document\IMG_20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507" y="3351982"/>
            <a:ext cx="4183426" cy="32777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713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98474"/>
            <a:ext cx="8124092" cy="1325563"/>
          </a:xfrm>
        </p:spPr>
        <p:txBody>
          <a:bodyPr/>
          <a:lstStyle/>
          <a:p>
            <a:r>
              <a:rPr lang="en-GB" b="1" u="sng" dirty="0" smtClean="0">
                <a:latin typeface="Sassoon Infant Std" panose="020B0503020103030203" pitchFamily="34" charset="0"/>
              </a:rPr>
              <a:t>Lunch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81096"/>
            <a:ext cx="9548003" cy="5532176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119" y="98474"/>
            <a:ext cx="1969722" cy="23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2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9367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Typical School Day- Afternoon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385" y="1561514"/>
            <a:ext cx="10650415" cy="49859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900" dirty="0" smtClean="0">
                <a:latin typeface="Sassoon Infant Std" panose="020B0503020103030203" pitchFamily="34" charset="0"/>
              </a:rPr>
              <a:t>- Register</a:t>
            </a:r>
          </a:p>
          <a:p>
            <a:pPr>
              <a:buFontTx/>
              <a:buChar char="-"/>
            </a:pPr>
            <a:r>
              <a:rPr lang="en-GB" sz="3900" dirty="0" smtClean="0">
                <a:latin typeface="Sassoon Infant Std" panose="020B0503020103030203" pitchFamily="34" charset="0"/>
              </a:rPr>
              <a:t>Choosing my own learning/Literacy</a:t>
            </a:r>
          </a:p>
          <a:p>
            <a:pPr>
              <a:buFontTx/>
              <a:buChar char="-"/>
            </a:pPr>
            <a:r>
              <a:rPr lang="en-GB" sz="3900" dirty="0" smtClean="0">
                <a:latin typeface="Sassoon Infant Std" panose="020B0503020103030203" pitchFamily="34" charset="0"/>
              </a:rPr>
              <a:t>Snack</a:t>
            </a:r>
          </a:p>
          <a:p>
            <a:pPr marL="0" indent="0">
              <a:buNone/>
            </a:pPr>
            <a:r>
              <a:rPr lang="en-GB" sz="3900" dirty="0" smtClean="0">
                <a:latin typeface="Sassoon Infant Std" panose="020B0503020103030203" pitchFamily="34" charset="0"/>
              </a:rPr>
              <a:t>-PE</a:t>
            </a:r>
            <a:r>
              <a:rPr lang="en-GB" sz="3900" dirty="0">
                <a:latin typeface="Sassoon Infant Std" panose="020B0503020103030203" pitchFamily="34" charset="0"/>
              </a:rPr>
              <a:t>, Music, Art, RE, Science etc.</a:t>
            </a:r>
          </a:p>
          <a:p>
            <a:pPr marL="0" indent="0">
              <a:buNone/>
            </a:pPr>
            <a:r>
              <a:rPr lang="en-GB" sz="3900" dirty="0" smtClean="0">
                <a:latin typeface="Sassoon Infant Std" panose="020B0503020103030203" pitchFamily="34" charset="0"/>
              </a:rPr>
              <a:t>- Assembly</a:t>
            </a:r>
          </a:p>
          <a:p>
            <a:pPr>
              <a:buFontTx/>
              <a:buChar char="-"/>
            </a:pPr>
            <a:r>
              <a:rPr lang="en-GB" sz="3900" dirty="0" smtClean="0">
                <a:latin typeface="Sassoon Infant Std" panose="020B0503020103030203" pitchFamily="34" charset="0"/>
              </a:rPr>
              <a:t>Home time! </a:t>
            </a:r>
            <a:endParaRPr lang="en-GB" sz="39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3900" dirty="0" smtClean="0">
                <a:solidFill>
                  <a:schemeClr val="accent6">
                    <a:lumMod val="75000"/>
                  </a:schemeClr>
                </a:solidFill>
                <a:latin typeface="Sassoon Infant Std" panose="020B0503020103030203" pitchFamily="34" charset="0"/>
              </a:rPr>
              <a:t>*For the first half term pick up will be 3:15 to help support transitions. After the October half term this is will be 3:20*  </a:t>
            </a:r>
            <a:endParaRPr lang="en-GB" dirty="0" smtClean="0">
              <a:solidFill>
                <a:schemeClr val="accent6">
                  <a:lumMod val="75000"/>
                </a:schemeClr>
              </a:solidFill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0"/>
            <a:ext cx="1969722" cy="23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2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Sassoon Infant Std" panose="020B0503020103030203" pitchFamily="34" charset="0"/>
              </a:rPr>
              <a:t>Indoor activities: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6769"/>
            <a:ext cx="10515600" cy="4770194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Sassoon Infant Std" panose="020B0503020103030203" pitchFamily="34" charset="0"/>
              </a:rPr>
              <a:t>Arts and crafts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Construction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Small world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Reading area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Puzzles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Writing area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Play dough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Home corner/dressing up</a:t>
            </a:r>
          </a:p>
          <a:p>
            <a:r>
              <a:rPr lang="en-GB" sz="3200" dirty="0" smtClean="0">
                <a:latin typeface="Sassoon Infant Std" panose="020B0503020103030203" pitchFamily="34" charset="0"/>
              </a:rPr>
              <a:t>Topic related role play area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16515"/>
            <a:ext cx="1969722" cy="23352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961497"/>
            <a:ext cx="3251200" cy="24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208" y="3977168"/>
            <a:ext cx="3251200" cy="2438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63300" y="2351568"/>
            <a:ext cx="32512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4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31" y="193748"/>
            <a:ext cx="10515600" cy="1325563"/>
          </a:xfrm>
        </p:spPr>
        <p:txBody>
          <a:bodyPr/>
          <a:lstStyle/>
          <a:p>
            <a:r>
              <a:rPr lang="en-GB" b="1" u="sng" dirty="0" smtClean="0">
                <a:latin typeface="Sassoon Infant Std" panose="020B0503020103030203" pitchFamily="34" charset="0"/>
              </a:rPr>
              <a:t>Outdoor activities: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031" y="1519311"/>
            <a:ext cx="10931769" cy="4770194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Sassoon Infant Std" panose="020B0503020103030203" pitchFamily="34" charset="0"/>
              </a:rPr>
              <a:t>Den building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Team games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Sand and water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Gardening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Bikes and scooters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Painting/chalking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Mud kitchen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Roleplay </a:t>
            </a:r>
          </a:p>
          <a:p>
            <a:r>
              <a:rPr lang="en-GB" dirty="0" smtClean="0">
                <a:latin typeface="Sassoon Infant Std" panose="020B0503020103030203" pitchFamily="34" charset="0"/>
              </a:rPr>
              <a:t>Outdoor construction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224" y="112541"/>
            <a:ext cx="1969722" cy="23352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95915" y="3770834"/>
            <a:ext cx="3080035" cy="23100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679" y="1096802"/>
            <a:ext cx="2749347" cy="20620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534" y="1931693"/>
            <a:ext cx="2614183" cy="1960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3" t="7798" r="13364" b="7422"/>
          <a:stretch/>
        </p:blipFill>
        <p:spPr>
          <a:xfrm>
            <a:off x="5618336" y="3498176"/>
            <a:ext cx="2656500" cy="2497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02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6989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What is Phonics?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979325" cy="4351338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Sassoon Infant Std" panose="020B0503020103030203" pitchFamily="34" charset="0"/>
              </a:rPr>
              <a:t> Making </a:t>
            </a:r>
            <a:r>
              <a:rPr lang="en-GB" sz="4400" dirty="0">
                <a:latin typeface="Sassoon Infant Std" panose="020B0503020103030203" pitchFamily="34" charset="0"/>
              </a:rPr>
              <a:t>connections between the sounds of our spoken words and the letters that are used to write them down</a:t>
            </a:r>
            <a:r>
              <a:rPr lang="en-GB" sz="4400" dirty="0" smtClean="0">
                <a:latin typeface="Sassoon Infant Std" panose="020B0503020103030203" pitchFamily="34" charset="0"/>
              </a:rPr>
              <a:t>.</a:t>
            </a:r>
          </a:p>
          <a:p>
            <a:r>
              <a:rPr lang="en-GB" sz="4400" dirty="0" smtClean="0">
                <a:latin typeface="Sassoon Infant Std" panose="020B0503020103030203" pitchFamily="34" charset="0"/>
              </a:rPr>
              <a:t>The children start learning to recognise graphemes from the second week of school. We also teach the children </a:t>
            </a:r>
            <a:r>
              <a:rPr lang="en-GB" sz="4400" dirty="0">
                <a:latin typeface="Sassoon Infant Std" panose="020B0503020103030203" pitchFamily="34" charset="0"/>
              </a:rPr>
              <a:t>to blend.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643" y="145189"/>
            <a:ext cx="1969722" cy="23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0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6989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Tapestry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4400" dirty="0" smtClean="0">
                <a:latin typeface="Sassoon Infant Std" panose="020B0503020103030203" pitchFamily="34" charset="0"/>
              </a:rPr>
              <a:t>Online learning journey</a:t>
            </a:r>
          </a:p>
          <a:p>
            <a:r>
              <a:rPr lang="en-GB" sz="4400" dirty="0" smtClean="0">
                <a:latin typeface="Sassoon Infant Std" panose="020B0503020103030203" pitchFamily="34" charset="0"/>
              </a:rPr>
              <a:t>Parents can have access to it at home.</a:t>
            </a:r>
          </a:p>
          <a:p>
            <a:r>
              <a:rPr lang="en-GB" sz="4400" dirty="0" smtClean="0">
                <a:latin typeface="Sassoon Infant Std" panose="020B0503020103030203" pitchFamily="34" charset="0"/>
              </a:rPr>
              <a:t>Observations and photographs of the children’s learning.</a:t>
            </a:r>
          </a:p>
          <a:p>
            <a:r>
              <a:rPr lang="en-GB" sz="4400" dirty="0" smtClean="0">
                <a:latin typeface="Sassoon Infant Std" panose="020B0503020103030203" pitchFamily="34" charset="0"/>
              </a:rPr>
              <a:t>Parent comments.</a:t>
            </a:r>
            <a:endParaRPr lang="en-GB" sz="4400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330" y="196947"/>
            <a:ext cx="1969722" cy="23352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854" y="4598699"/>
            <a:ext cx="2259301" cy="225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0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Homework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2370"/>
            <a:ext cx="10515600" cy="4684593"/>
          </a:xfrm>
        </p:spPr>
        <p:txBody>
          <a:bodyPr>
            <a:normAutofit/>
          </a:bodyPr>
          <a:lstStyle/>
          <a:p>
            <a:r>
              <a:rPr lang="en-GB" sz="4800" dirty="0" smtClean="0">
                <a:latin typeface="Sassoon Infant Std" panose="020B0503020103030203" pitchFamily="34" charset="0"/>
              </a:rPr>
              <a:t>1 reading book matched to the children’s phonics ability and 1 shared reading book a week.  </a:t>
            </a:r>
          </a:p>
          <a:p>
            <a:r>
              <a:rPr lang="en-GB" sz="4800" dirty="0" smtClean="0">
                <a:latin typeface="Sassoon Infant Std" panose="020B0503020103030203" pitchFamily="34" charset="0"/>
              </a:rPr>
              <a:t>Phonics/tricky word activities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0"/>
            <a:ext cx="1969722" cy="2335237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976" y="4378384"/>
            <a:ext cx="3594604" cy="227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40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439" y="313335"/>
            <a:ext cx="9743758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What will my child need to bring to school?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78965"/>
            <a:ext cx="10515600" cy="4097997"/>
          </a:xfrm>
        </p:spPr>
        <p:txBody>
          <a:bodyPr>
            <a:normAutofit fontScale="92500"/>
          </a:bodyPr>
          <a:lstStyle/>
          <a:p>
            <a:r>
              <a:rPr lang="en-GB" sz="4800" dirty="0" smtClean="0">
                <a:latin typeface="Sassoon Infant Std" panose="020B0503020103030203" pitchFamily="34" charset="0"/>
              </a:rPr>
              <a:t>Named PE kit. (clothes suitable for both indoor and outdoor activities)</a:t>
            </a:r>
            <a:br>
              <a:rPr lang="en-GB" sz="4800" dirty="0" smtClean="0">
                <a:latin typeface="Sassoon Infant Std" panose="020B0503020103030203" pitchFamily="34" charset="0"/>
              </a:rPr>
            </a:br>
            <a:r>
              <a:rPr lang="en-GB" sz="4800" dirty="0" smtClean="0">
                <a:latin typeface="Sassoon Infant Std" panose="020B0503020103030203" pitchFamily="34" charset="0"/>
              </a:rPr>
              <a:t>Children will be placed in coloured teams</a:t>
            </a:r>
          </a:p>
          <a:p>
            <a:r>
              <a:rPr lang="en-GB" sz="4800" dirty="0" smtClean="0">
                <a:latin typeface="Sassoon Infant Std" panose="020B0503020103030203" pitchFamily="34" charset="0"/>
              </a:rPr>
              <a:t>Named water bottle</a:t>
            </a:r>
          </a:p>
          <a:p>
            <a:r>
              <a:rPr lang="en-GB" sz="4800" dirty="0" smtClean="0">
                <a:latin typeface="Sassoon Infant Std" panose="020B0503020103030203" pitchFamily="34" charset="0"/>
              </a:rPr>
              <a:t>Coat/sunhat</a:t>
            </a:r>
          </a:p>
          <a:p>
            <a:r>
              <a:rPr lang="en-GB" sz="4800" dirty="0" smtClean="0">
                <a:latin typeface="Sassoon Infant Std" panose="020B0503020103030203" pitchFamily="34" charset="0"/>
              </a:rPr>
              <a:t>Book bag/bag </a:t>
            </a:r>
            <a:endParaRPr lang="en-GB" sz="4800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126608"/>
            <a:ext cx="1969722" cy="23352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003" y="4326914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01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539" y="290530"/>
            <a:ext cx="9228838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What does my child need to practise over the Summer?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latin typeface="Sassoon Infant Std" panose="020B0503020103030203" pitchFamily="34" charset="0"/>
              </a:rPr>
              <a:t>Getting themselves changed independently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Toileting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Recognising their own name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Writing their </a:t>
            </a:r>
            <a:r>
              <a:rPr lang="en-GB" sz="4000" smtClean="0">
                <a:latin typeface="Sassoon Infant Std" panose="020B0503020103030203" pitchFamily="34" charset="0"/>
              </a:rPr>
              <a:t>own name</a:t>
            </a:r>
            <a:endParaRPr lang="en-GB" sz="4000" dirty="0" smtClean="0">
              <a:latin typeface="Sassoon Infant Std" panose="020B0503020103030203" pitchFamily="34" charset="0"/>
            </a:endParaRP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Fine motor skills 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Identifying the initial sounds in words</a:t>
            </a:r>
          </a:p>
          <a:p>
            <a:r>
              <a:rPr lang="en-GB" sz="4000" dirty="0" smtClean="0">
                <a:latin typeface="Sassoon Infant Std" panose="020B0503020103030203" pitchFamily="34" charset="0"/>
              </a:rPr>
              <a:t>Verbally blending simple spoken words </a:t>
            </a:r>
          </a:p>
          <a:p>
            <a:endParaRPr lang="en-GB" sz="40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509" y="0"/>
            <a:ext cx="1969722" cy="23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20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Wrap around care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>
              <a:latin typeface="Sassoon Infant Std" panose="020B0503020103030203" pitchFamily="34" charset="0"/>
            </a:endParaRPr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0"/>
            <a:ext cx="1969722" cy="2335237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82" y="1915927"/>
            <a:ext cx="10834618" cy="468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65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Sassoon Infant Std" panose="020B0503020103030203" pitchFamily="34" charset="0"/>
              </a:rPr>
              <a:t>Useful information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r>
              <a:rPr lang="en-GB" sz="3500" dirty="0" smtClean="0">
                <a:latin typeface="Sassoon Infant Std" panose="020B0503020103030203" pitchFamily="34" charset="0"/>
              </a:rPr>
              <a:t>Register- 8.55am (doors open at 8.45am)</a:t>
            </a:r>
          </a:p>
          <a:p>
            <a:r>
              <a:rPr lang="en-GB" sz="3500" dirty="0" smtClean="0">
                <a:latin typeface="Sassoon Infant Std" panose="020B0503020103030203" pitchFamily="34" charset="0"/>
              </a:rPr>
              <a:t>Initial school finish time of 3.15pm (children to be picked up on the key stage one playground)</a:t>
            </a:r>
          </a:p>
          <a:p>
            <a:r>
              <a:rPr lang="en-GB" sz="3500" dirty="0" smtClean="0">
                <a:latin typeface="Sassoon Infant Std" panose="020B0503020103030203" pitchFamily="34" charset="0"/>
              </a:rPr>
              <a:t>Communication is mainly done through emails and texts through the office </a:t>
            </a:r>
          </a:p>
          <a:p>
            <a:r>
              <a:rPr lang="en-GB" sz="3500" dirty="0" smtClean="0">
                <a:latin typeface="Sassoon Infant Std" panose="020B0503020103030203" pitchFamily="34" charset="0"/>
              </a:rPr>
              <a:t>PE kits need to remain in school for the half term</a:t>
            </a:r>
          </a:p>
          <a:p>
            <a:r>
              <a:rPr lang="en-GB" sz="3500" dirty="0" smtClean="0">
                <a:latin typeface="Sassoon Infant Std" panose="020B0503020103030203" pitchFamily="34" charset="0"/>
              </a:rPr>
              <a:t>Universal free school meals for all children until the end of Year 2</a:t>
            </a:r>
          </a:p>
          <a:p>
            <a:pPr marL="0" indent="0">
              <a:buNone/>
            </a:pPr>
            <a:endParaRPr lang="en-GB" dirty="0" smtClean="0">
              <a:latin typeface="Sassoon Infant Std" panose="020B0503020103030203" pitchFamily="34" charset="0"/>
            </a:endParaRPr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278" y="0"/>
            <a:ext cx="1969722" cy="233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344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6032" y="155877"/>
            <a:ext cx="11713464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latin typeface="Sassoon Infant Std"/>
              </a:rPr>
              <a:t>P</a:t>
            </a:r>
            <a:r>
              <a:rPr lang="en-GB" sz="3600" b="1" dirty="0" smtClean="0">
                <a:latin typeface="Sassoon Infant Std"/>
              </a:rPr>
              <a:t>reparing </a:t>
            </a:r>
            <a:r>
              <a:rPr lang="en-GB" sz="3600" b="1" dirty="0">
                <a:latin typeface="Sassoon Infant Std"/>
              </a:rPr>
              <a:t>Your Child for Starting </a:t>
            </a:r>
            <a:r>
              <a:rPr lang="en-GB" sz="3600" b="1" dirty="0" smtClean="0">
                <a:latin typeface="Sassoon Infant Std"/>
              </a:rPr>
              <a:t>School</a:t>
            </a:r>
          </a:p>
          <a:p>
            <a:endParaRPr lang="en-GB" sz="800" dirty="0">
              <a:latin typeface="Sassoon Infant Std"/>
            </a:endParaRPr>
          </a:p>
          <a:p>
            <a:r>
              <a:rPr lang="en-GB" sz="2800" dirty="0">
                <a:latin typeface="Sassoon Infant Std"/>
              </a:rPr>
              <a:t>Starting school is an exciting milestone – but we know it can feel a little daunting </a:t>
            </a:r>
            <a:r>
              <a:rPr lang="en-GB" sz="2800" dirty="0" smtClean="0">
                <a:latin typeface="Sassoon Infant Std"/>
              </a:rPr>
              <a:t>too.  There </a:t>
            </a:r>
            <a:r>
              <a:rPr lang="en-GB" sz="2800" dirty="0">
                <a:latin typeface="Sassoon Infant Std"/>
              </a:rPr>
              <a:t>are lots of simple, reassuring ways you can help your child get ready for this big adventure. One lovely way is by sharing stories together about what school is like.</a:t>
            </a:r>
          </a:p>
          <a:p>
            <a:endParaRPr lang="en-GB" sz="1000" dirty="0" smtClean="0">
              <a:latin typeface="Sassoon Infant Std"/>
            </a:endParaRPr>
          </a:p>
          <a:p>
            <a:r>
              <a:rPr lang="en-GB" sz="2800" dirty="0" smtClean="0">
                <a:latin typeface="Sassoon Infant Std"/>
              </a:rPr>
              <a:t>Here </a:t>
            </a:r>
            <a:r>
              <a:rPr lang="en-GB" sz="2800" dirty="0">
                <a:latin typeface="Sassoon Infant Std"/>
              </a:rPr>
              <a:t>are three brilliant books to enjoy with your child</a:t>
            </a:r>
            <a:r>
              <a:rPr lang="en-GB" sz="2800" dirty="0" smtClean="0">
                <a:latin typeface="Sassoon Infant Std"/>
              </a:rPr>
              <a:t>:</a:t>
            </a:r>
            <a:endParaRPr lang="en-GB" sz="2800" dirty="0">
              <a:latin typeface="Sassoon Infant Std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3566" y="3171874"/>
            <a:ext cx="3545930" cy="34623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2737" y="3171874"/>
            <a:ext cx="3939116" cy="3408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" y="3118497"/>
            <a:ext cx="3209544" cy="351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408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latin typeface="Comic Sans MS" panose="030F0702030302020204" pitchFamily="66" charset="0"/>
              </a:rPr>
              <a:t>Questions?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2082896"/>
            <a:ext cx="4056394" cy="30658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63" y="2118372"/>
            <a:ext cx="4319937" cy="303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7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1784</TotalTime>
  <Words>480</Words>
  <Application>Microsoft Office PowerPoint</Application>
  <PresentationFormat>Widescreen</PresentationFormat>
  <Paragraphs>88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Sassoon Infant Std</vt:lpstr>
      <vt:lpstr>Office Theme</vt:lpstr>
      <vt:lpstr>East Bergholt Primary School - Reception Information Evening 2025</vt:lpstr>
      <vt:lpstr>Parents as partners!</vt:lpstr>
      <vt:lpstr>Transition</vt:lpstr>
      <vt:lpstr>Typical School day- Morning</vt:lpstr>
      <vt:lpstr>Lunch</vt:lpstr>
      <vt:lpstr>Typical School Day- Afternoon</vt:lpstr>
      <vt:lpstr>Indoor activities:</vt:lpstr>
      <vt:lpstr>Outdoor activities:</vt:lpstr>
      <vt:lpstr>What is Phonics?</vt:lpstr>
      <vt:lpstr>Tapestry</vt:lpstr>
      <vt:lpstr>Homework</vt:lpstr>
      <vt:lpstr>What will my child need to bring to school?</vt:lpstr>
      <vt:lpstr>What does my child need to practise over the Summer?</vt:lpstr>
      <vt:lpstr>Wrap around care</vt:lpstr>
      <vt:lpstr>Useful information</vt:lpstr>
      <vt:lpstr>PowerPoint Presentation</vt:lpstr>
      <vt:lpstr>Questions?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 Bergholt Primary School- Reception Information Evening 2016</dc:title>
  <dc:creator>Emily Carr1</dc:creator>
  <cp:lastModifiedBy>Clare Sampson</cp:lastModifiedBy>
  <cp:revision>50</cp:revision>
  <cp:lastPrinted>2021-06-28T14:37:56Z</cp:lastPrinted>
  <dcterms:created xsi:type="dcterms:W3CDTF">2016-06-19T15:47:58Z</dcterms:created>
  <dcterms:modified xsi:type="dcterms:W3CDTF">2025-06-25T15:19:57Z</dcterms:modified>
</cp:coreProperties>
</file>